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6256000" cy="9398000"/>
  <p:notesSz cx="16256000" cy="939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384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913380"/>
            <a:ext cx="13817600" cy="1973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262880"/>
            <a:ext cx="11379200" cy="2349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61540"/>
            <a:ext cx="7071360" cy="620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648700" y="1892300"/>
            <a:ext cx="6362700" cy="5755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l" t="t" r="r" b="b"/>
            <a:pathLst>
              <a:path w="16256000" h="9144000">
                <a:moveTo>
                  <a:pt x="16256000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00" y="9144000"/>
                </a:lnTo>
                <a:lnTo>
                  <a:pt x="16256000" y="0"/>
                </a:lnTo>
                <a:close/>
              </a:path>
            </a:pathLst>
          </a:custGeom>
          <a:solidFill>
            <a:srgbClr val="CAF0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7000" y="126999"/>
            <a:ext cx="1905000" cy="11034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35200" y="63500"/>
            <a:ext cx="13756640" cy="178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82100" y="1955800"/>
            <a:ext cx="6916419" cy="5928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740140"/>
            <a:ext cx="5201920" cy="469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740140"/>
            <a:ext cx="3738880" cy="469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951200" y="9179049"/>
            <a:ext cx="26670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88500" y="2667000"/>
              <a:ext cx="4191000" cy="558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16256000" y="0"/>
                  </a:moveTo>
                  <a:lnTo>
                    <a:pt x="0" y="0"/>
                  </a:lnTo>
                  <a:lnTo>
                    <a:pt x="0" y="9144000"/>
                  </a:lnTo>
                  <a:lnTo>
                    <a:pt x="16256000" y="9144000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CAF0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00" y="126999"/>
              <a:ext cx="1905000" cy="110347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2100" rIns="0" bIns="0" rtlCol="0">
            <a:spAutoFit/>
          </a:bodyPr>
          <a:lstStyle/>
          <a:p>
            <a:pPr marL="1592580">
              <a:lnSpc>
                <a:spcPct val="100000"/>
              </a:lnSpc>
              <a:spcBef>
                <a:spcPts val="100"/>
              </a:spcBef>
            </a:pPr>
            <a:r>
              <a:rPr sz="7600" spc="-765" dirty="0"/>
              <a:t>La</a:t>
            </a:r>
            <a:r>
              <a:rPr sz="7600" dirty="0"/>
              <a:t> </a:t>
            </a:r>
            <a:r>
              <a:rPr sz="7600" spc="-185" dirty="0"/>
              <a:t>création</a:t>
            </a:r>
            <a:r>
              <a:rPr sz="7600" spc="-270" dirty="0"/>
              <a:t> </a:t>
            </a:r>
            <a:r>
              <a:rPr sz="7600" spc="-490" dirty="0"/>
              <a:t>de</a:t>
            </a:r>
            <a:r>
              <a:rPr sz="7600" spc="-40" dirty="0"/>
              <a:t> </a:t>
            </a:r>
            <a:r>
              <a:rPr sz="7600" spc="-125" dirty="0"/>
              <a:t>l’A3C7</a:t>
            </a:r>
            <a:endParaRPr sz="7600"/>
          </a:p>
        </p:txBody>
      </p:sp>
      <p:sp>
        <p:nvSpPr>
          <p:cNvPr id="7" name="object 7"/>
          <p:cNvSpPr txBox="1"/>
          <p:nvPr/>
        </p:nvSpPr>
        <p:spPr>
          <a:xfrm>
            <a:off x="1409700" y="1765786"/>
            <a:ext cx="240665" cy="7556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50" spc="30" dirty="0">
                <a:latin typeface="Arial"/>
                <a:cs typeface="Arial"/>
              </a:rPr>
              <a:t>•</a:t>
            </a:r>
            <a:endParaRPr sz="4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9700" y="3645386"/>
            <a:ext cx="240665" cy="7556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50" spc="30" dirty="0">
                <a:latin typeface="Arial"/>
                <a:cs typeface="Arial"/>
              </a:rPr>
              <a:t>•</a:t>
            </a:r>
            <a:endParaRPr sz="4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79600" y="1930400"/>
            <a:ext cx="6014720" cy="31445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spc="-130" dirty="0">
                <a:latin typeface="Arial"/>
                <a:cs typeface="Arial"/>
              </a:rPr>
              <a:t>L’A3C7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a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été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130" dirty="0">
                <a:latin typeface="Arial"/>
                <a:cs typeface="Arial"/>
              </a:rPr>
              <a:t>créée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le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5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décembre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2007, </a:t>
            </a:r>
            <a:r>
              <a:rPr sz="2800" spc="-260" dirty="0">
                <a:latin typeface="Arial"/>
                <a:cs typeface="Arial"/>
              </a:rPr>
              <a:t>dans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95" dirty="0">
                <a:latin typeface="Arial"/>
                <a:cs typeface="Arial"/>
              </a:rPr>
              <a:t>les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204" dirty="0">
                <a:latin typeface="Arial"/>
                <a:cs typeface="Arial"/>
              </a:rPr>
              <a:t>salons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95" dirty="0">
                <a:latin typeface="Arial"/>
                <a:cs typeface="Arial"/>
              </a:rPr>
              <a:t>de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65" dirty="0">
                <a:latin typeface="Arial"/>
                <a:cs typeface="Arial"/>
              </a:rPr>
              <a:t>“La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Rotisserie”,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à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Saint- </a:t>
            </a:r>
            <a:r>
              <a:rPr sz="2800" spc="-100" dirty="0">
                <a:latin typeface="Arial"/>
                <a:cs typeface="Arial"/>
              </a:rPr>
              <a:t>Grégoire,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215" dirty="0">
                <a:latin typeface="Arial"/>
                <a:cs typeface="Arial"/>
              </a:rPr>
              <a:t>sous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l’impulsion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80" dirty="0">
                <a:latin typeface="Arial"/>
                <a:cs typeface="Arial"/>
              </a:rPr>
              <a:t>de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10" dirty="0">
                <a:latin typeface="Arial"/>
                <a:cs typeface="Arial"/>
              </a:rPr>
              <a:t>Daniel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Le </a:t>
            </a:r>
            <a:r>
              <a:rPr sz="2800" spc="-10" dirty="0">
                <a:latin typeface="Arial"/>
                <a:cs typeface="Arial"/>
              </a:rPr>
              <a:t>Moign</a:t>
            </a:r>
            <a:endParaRPr sz="2800">
              <a:latin typeface="Arial"/>
              <a:cs typeface="Arial"/>
            </a:endParaRPr>
          </a:p>
          <a:p>
            <a:pPr marL="12700" marR="1447800" algn="just">
              <a:lnSpc>
                <a:spcPts val="3200"/>
              </a:lnSpc>
              <a:spcBef>
                <a:spcPts val="2000"/>
              </a:spcBef>
            </a:pPr>
            <a:r>
              <a:rPr sz="2800" spc="-260" dirty="0">
                <a:latin typeface="Arial"/>
                <a:cs typeface="Arial"/>
              </a:rPr>
              <a:t>Les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10" dirty="0">
                <a:latin typeface="Arial"/>
                <a:cs typeface="Arial"/>
              </a:rPr>
              <a:t>statuts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ont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été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215" dirty="0">
                <a:latin typeface="Arial"/>
                <a:cs typeface="Arial"/>
              </a:rPr>
              <a:t>déposés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à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204" dirty="0">
                <a:latin typeface="Arial"/>
                <a:cs typeface="Arial"/>
              </a:rPr>
              <a:t>la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préfecture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90" dirty="0">
                <a:latin typeface="Arial"/>
                <a:cs typeface="Arial"/>
              </a:rPr>
              <a:t>d’Ille-</a:t>
            </a:r>
            <a:r>
              <a:rPr sz="2800" spc="-100" dirty="0">
                <a:latin typeface="Arial"/>
                <a:cs typeface="Arial"/>
              </a:rPr>
              <a:t>et-</a:t>
            </a:r>
            <a:r>
              <a:rPr sz="2800" spc="-110" dirty="0">
                <a:latin typeface="Arial"/>
                <a:cs typeface="Arial"/>
              </a:rPr>
              <a:t>Vilaine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25" dirty="0">
                <a:latin typeface="Arial"/>
                <a:cs typeface="Arial"/>
              </a:rPr>
              <a:t>le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75" dirty="0">
                <a:latin typeface="Arial"/>
                <a:cs typeface="Arial"/>
              </a:rPr>
              <a:t>20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60" dirty="0">
                <a:latin typeface="Arial"/>
                <a:cs typeface="Arial"/>
              </a:rPr>
              <a:t>décembre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suivant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09700" y="5448786"/>
            <a:ext cx="240665" cy="7556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50" spc="30" dirty="0">
                <a:latin typeface="Arial"/>
                <a:cs typeface="Arial"/>
              </a:rPr>
              <a:t>•</a:t>
            </a:r>
            <a:endParaRPr sz="4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79600" y="5613400"/>
            <a:ext cx="5984875" cy="8585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dirty="0">
                <a:latin typeface="Arial"/>
                <a:cs typeface="Arial"/>
              </a:rPr>
              <a:t>À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355" dirty="0">
                <a:latin typeface="Arial"/>
                <a:cs typeface="Arial"/>
              </a:rPr>
              <a:t>sa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création,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l’A3C7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40" dirty="0">
                <a:latin typeface="Arial"/>
                <a:cs typeface="Arial"/>
              </a:rPr>
              <a:t>était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30" dirty="0">
                <a:latin typeface="Arial"/>
                <a:cs typeface="Arial"/>
              </a:rPr>
              <a:t>l’acronyme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de </a:t>
            </a:r>
            <a:r>
              <a:rPr sz="2800" spc="-90" dirty="0">
                <a:latin typeface="Arial"/>
                <a:cs typeface="Arial"/>
              </a:rPr>
              <a:t>“Amicale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235" dirty="0">
                <a:latin typeface="Arial"/>
                <a:cs typeface="Arial"/>
              </a:rPr>
              <a:t>des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165" dirty="0">
                <a:latin typeface="Arial"/>
                <a:cs typeface="Arial"/>
              </a:rPr>
              <a:t>Anciens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Agents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du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CCETT”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9700" y="6845786"/>
            <a:ext cx="240665" cy="7556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50" spc="30" dirty="0">
                <a:latin typeface="Arial"/>
                <a:cs typeface="Arial"/>
              </a:rPr>
              <a:t>•</a:t>
            </a:r>
            <a:endParaRPr sz="4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79600" y="7010400"/>
            <a:ext cx="5698490" cy="12649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spc="-140" dirty="0">
                <a:latin typeface="Arial"/>
                <a:cs typeface="Arial"/>
              </a:rPr>
              <a:t>Étant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donnée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60" dirty="0">
                <a:latin typeface="Arial"/>
                <a:cs typeface="Arial"/>
              </a:rPr>
              <a:t>son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hérédité,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l’A3C7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a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75" dirty="0">
                <a:latin typeface="Arial"/>
                <a:cs typeface="Arial"/>
              </a:rPr>
              <a:t>eu </a:t>
            </a:r>
            <a:r>
              <a:rPr sz="2800" spc="-20" dirty="0">
                <a:latin typeface="Arial"/>
                <a:cs typeface="Arial"/>
              </a:rPr>
              <a:t>très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rapidement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60" dirty="0">
                <a:latin typeface="Arial"/>
                <a:cs typeface="Arial"/>
              </a:rPr>
              <a:t>son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site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30" dirty="0">
                <a:latin typeface="Arial"/>
                <a:cs typeface="Arial"/>
              </a:rPr>
              <a:t>web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&lt;</a:t>
            </a:r>
            <a:r>
              <a:rPr sz="2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http://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a3c7.fr</a:t>
            </a:r>
            <a:r>
              <a:rPr sz="2800" spc="-10" dirty="0">
                <a:latin typeface="Arial"/>
                <a:cs typeface="Arial"/>
              </a:rPr>
              <a:t>/&gt;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013700" y="1841500"/>
            <a:ext cx="8178800" cy="6146800"/>
            <a:chOff x="8013700" y="1841500"/>
            <a:chExt cx="8178800" cy="614680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9100" y="1866900"/>
              <a:ext cx="4064000" cy="30480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039100" y="18669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03100" y="1866900"/>
              <a:ext cx="4064000" cy="30480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103100" y="18669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39100" y="4914900"/>
              <a:ext cx="4064000" cy="30480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039100" y="49149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03100" y="4914900"/>
              <a:ext cx="4064000" cy="30480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103100" y="49149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5265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Visites</a:t>
            </a:r>
            <a:r>
              <a:rPr spc="-35" dirty="0"/>
              <a:t> </a:t>
            </a:r>
            <a:r>
              <a:rPr dirty="0"/>
              <a:t>et</a:t>
            </a:r>
            <a:r>
              <a:rPr spc="-30" dirty="0"/>
              <a:t> </a:t>
            </a:r>
            <a:r>
              <a:rPr spc="-295" dirty="0"/>
              <a:t>excursions</a:t>
            </a:r>
            <a:r>
              <a:rPr spc="-30" dirty="0"/>
              <a:t> </a:t>
            </a:r>
            <a:r>
              <a:rPr spc="-395" dirty="0"/>
              <a:t>2009</a:t>
            </a:r>
            <a:r>
              <a:rPr spc="-35" dirty="0"/>
              <a:t> </a:t>
            </a:r>
            <a:r>
              <a:rPr spc="-25" dirty="0"/>
              <a:t>(2)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5400" y="1498600"/>
            <a:ext cx="10210800" cy="7251700"/>
            <a:chOff x="-25400" y="1498600"/>
            <a:chExt cx="10210800" cy="7251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000"/>
              <a:ext cx="5086348" cy="33909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524000"/>
              <a:ext cx="5086350" cy="3390900"/>
            </a:xfrm>
            <a:custGeom>
              <a:avLst/>
              <a:gdLst/>
              <a:ahLst/>
              <a:cxnLst/>
              <a:rect l="l" t="t" r="r" b="b"/>
              <a:pathLst>
                <a:path w="5086350" h="3390900">
                  <a:moveTo>
                    <a:pt x="0" y="0"/>
                  </a:moveTo>
                  <a:lnTo>
                    <a:pt x="5086348" y="0"/>
                  </a:lnTo>
                  <a:lnTo>
                    <a:pt x="5086348" y="3390900"/>
                  </a:lnTo>
                  <a:lnTo>
                    <a:pt x="0" y="33909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0000" y="1524000"/>
              <a:ext cx="5080000" cy="33909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80000" y="1524000"/>
              <a:ext cx="5080000" cy="3390900"/>
            </a:xfrm>
            <a:custGeom>
              <a:avLst/>
              <a:gdLst/>
              <a:ahLst/>
              <a:cxnLst/>
              <a:rect l="l" t="t" r="r" b="b"/>
              <a:pathLst>
                <a:path w="5080000" h="3390900">
                  <a:moveTo>
                    <a:pt x="0" y="0"/>
                  </a:moveTo>
                  <a:lnTo>
                    <a:pt x="5080000" y="0"/>
                  </a:lnTo>
                  <a:lnTo>
                    <a:pt x="5080000" y="3390900"/>
                  </a:lnTo>
                  <a:lnTo>
                    <a:pt x="0" y="33909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914900"/>
              <a:ext cx="5080000" cy="3810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49149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0000" y="4914900"/>
              <a:ext cx="5080000" cy="38100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80000" y="49149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310167" y="2459566"/>
            <a:ext cx="5781040" cy="14630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506730">
              <a:lnSpc>
                <a:spcPct val="96300"/>
              </a:lnSpc>
              <a:spcBef>
                <a:spcPts val="240"/>
              </a:spcBef>
              <a:tabLst>
                <a:tab pos="1339850" algn="l"/>
                <a:tab pos="1790700" algn="l"/>
                <a:tab pos="2932430" algn="l"/>
                <a:tab pos="3230880" algn="l"/>
                <a:tab pos="3752850" algn="l"/>
                <a:tab pos="4169410" algn="l"/>
                <a:tab pos="5465445" algn="l"/>
              </a:tabLst>
            </a:pPr>
            <a:r>
              <a:rPr sz="3200" spc="-170" dirty="0">
                <a:latin typeface="Arial"/>
                <a:cs typeface="Arial"/>
              </a:rPr>
              <a:t>25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70" dirty="0">
                <a:latin typeface="Arial"/>
                <a:cs typeface="Arial"/>
              </a:rPr>
              <a:t>juin</a:t>
            </a:r>
            <a:r>
              <a:rPr sz="3200" spc="-140" dirty="0">
                <a:latin typeface="Arial"/>
                <a:cs typeface="Arial"/>
              </a:rPr>
              <a:t> </a:t>
            </a:r>
            <a:r>
              <a:rPr sz="3200" spc="-265" dirty="0">
                <a:latin typeface="Arial"/>
                <a:cs typeface="Arial"/>
              </a:rPr>
              <a:t>Pouancé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8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50" dirty="0">
                <a:latin typeface="Arial"/>
                <a:cs typeface="Arial"/>
              </a:rPr>
              <a:t> - </a:t>
            </a:r>
            <a:r>
              <a:rPr sz="2400" spc="-10" dirty="0">
                <a:latin typeface="Arial"/>
                <a:cs typeface="Arial"/>
              </a:rPr>
              <a:t>Déjeuner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au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Grenier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375" dirty="0">
                <a:latin typeface="Arial"/>
                <a:cs typeface="Arial"/>
              </a:rPr>
              <a:t>à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Sel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et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spectacle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70" dirty="0">
                <a:latin typeface="Arial"/>
                <a:cs typeface="Arial"/>
              </a:rPr>
              <a:t>de </a:t>
            </a:r>
            <a:r>
              <a:rPr sz="2400" spc="-80" dirty="0">
                <a:latin typeface="Arial"/>
                <a:cs typeface="Arial"/>
              </a:rPr>
              <a:t>Pierre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Perret</a:t>
            </a:r>
            <a:endParaRPr sz="2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20"/>
              </a:spcBef>
            </a:pPr>
            <a:r>
              <a:rPr sz="1600" spc="-135" dirty="0">
                <a:latin typeface="Arial"/>
                <a:cs typeface="Arial"/>
              </a:rPr>
              <a:t>Jocelyne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Marti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13" name="object 13"/>
          <p:cNvSpPr txBox="1"/>
          <p:nvPr/>
        </p:nvSpPr>
        <p:spPr>
          <a:xfrm>
            <a:off x="10313554" y="6242050"/>
            <a:ext cx="5787390" cy="110744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139065">
              <a:lnSpc>
                <a:spcPct val="95400"/>
              </a:lnSpc>
              <a:spcBef>
                <a:spcPts val="275"/>
              </a:spcBef>
            </a:pPr>
            <a:r>
              <a:rPr sz="3200" spc="-170" dirty="0">
                <a:latin typeface="Arial"/>
                <a:cs typeface="Arial"/>
              </a:rPr>
              <a:t>17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150" dirty="0">
                <a:latin typeface="Arial"/>
                <a:cs typeface="Arial"/>
              </a:rPr>
              <a:t>septembre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240" dirty="0">
                <a:latin typeface="Arial"/>
                <a:cs typeface="Arial"/>
              </a:rPr>
              <a:t>Paris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39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 </a:t>
            </a:r>
            <a:r>
              <a:rPr sz="2400" spc="-110" dirty="0">
                <a:latin typeface="Arial"/>
                <a:cs typeface="Arial"/>
              </a:rPr>
              <a:t>Visite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du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235" dirty="0">
                <a:latin typeface="Arial"/>
                <a:cs typeface="Arial"/>
              </a:rPr>
              <a:t>Sénat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soirée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254" dirty="0">
                <a:latin typeface="Arial"/>
                <a:cs typeface="Arial"/>
              </a:rPr>
              <a:t>au</a:t>
            </a:r>
            <a:r>
              <a:rPr sz="2400" spc="-340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Théâtre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75" dirty="0">
                <a:latin typeface="Arial"/>
                <a:cs typeface="Arial"/>
              </a:rPr>
              <a:t>Edouard</a:t>
            </a:r>
            <a:r>
              <a:rPr sz="2400" spc="-40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VII</a:t>
            </a:r>
            <a:endParaRPr sz="2400">
              <a:latin typeface="Arial"/>
              <a:cs typeface="Arial"/>
            </a:endParaRPr>
          </a:p>
          <a:p>
            <a:pPr marL="3737610">
              <a:lnSpc>
                <a:spcPct val="100000"/>
              </a:lnSpc>
              <a:spcBef>
                <a:spcPts val="20"/>
              </a:spcBef>
            </a:pPr>
            <a:r>
              <a:rPr sz="1600" spc="-95" dirty="0">
                <a:latin typeface="Arial"/>
                <a:cs typeface="Arial"/>
              </a:rPr>
              <a:t>Bernard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Marti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80" dirty="0">
                <a:latin typeface="Arial"/>
                <a:cs typeface="Arial"/>
              </a:rPr>
              <a:t>Alain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35" dirty="0">
                <a:latin typeface="Arial"/>
                <a:cs typeface="Arial"/>
              </a:rPr>
              <a:t>Savin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180465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Visites</a:t>
            </a:r>
            <a:r>
              <a:rPr spc="-35" dirty="0"/>
              <a:t> </a:t>
            </a:r>
            <a:r>
              <a:rPr dirty="0"/>
              <a:t>et</a:t>
            </a:r>
            <a:r>
              <a:rPr spc="-30" dirty="0"/>
              <a:t> </a:t>
            </a:r>
            <a:r>
              <a:rPr spc="-295" dirty="0"/>
              <a:t>excursions</a:t>
            </a:r>
            <a:r>
              <a:rPr spc="-30" dirty="0"/>
              <a:t> </a:t>
            </a:r>
            <a:r>
              <a:rPr spc="-395" dirty="0"/>
              <a:t>2009</a:t>
            </a:r>
            <a:r>
              <a:rPr spc="-35" dirty="0"/>
              <a:t> </a:t>
            </a:r>
            <a:r>
              <a:rPr spc="-25" dirty="0"/>
              <a:t>(3)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5400" y="1498600"/>
            <a:ext cx="10210800" cy="7670800"/>
            <a:chOff x="-25400" y="1498600"/>
            <a:chExt cx="10210800" cy="767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000"/>
              <a:ext cx="5080000" cy="38143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524000"/>
              <a:ext cx="5080000" cy="3814445"/>
            </a:xfrm>
            <a:custGeom>
              <a:avLst/>
              <a:gdLst/>
              <a:ahLst/>
              <a:cxnLst/>
              <a:rect l="l" t="t" r="r" b="b"/>
              <a:pathLst>
                <a:path w="5080000" h="3814445">
                  <a:moveTo>
                    <a:pt x="0" y="0"/>
                  </a:moveTo>
                  <a:lnTo>
                    <a:pt x="5080000" y="0"/>
                  </a:lnTo>
                  <a:lnTo>
                    <a:pt x="5080000" y="3814339"/>
                  </a:lnTo>
                  <a:lnTo>
                    <a:pt x="0" y="3814339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334000"/>
              <a:ext cx="5080000" cy="38064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5334000"/>
              <a:ext cx="5080000" cy="3806825"/>
            </a:xfrm>
            <a:custGeom>
              <a:avLst/>
              <a:gdLst/>
              <a:ahLst/>
              <a:cxnLst/>
              <a:rect l="l" t="t" r="r" b="b"/>
              <a:pathLst>
                <a:path w="5080000" h="3806825">
                  <a:moveTo>
                    <a:pt x="0" y="0"/>
                  </a:moveTo>
                  <a:lnTo>
                    <a:pt x="5080000" y="0"/>
                  </a:lnTo>
                  <a:lnTo>
                    <a:pt x="5080000" y="3806409"/>
                  </a:lnTo>
                  <a:lnTo>
                    <a:pt x="0" y="3806409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0000" y="5334000"/>
              <a:ext cx="5080000" cy="3810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80000" y="533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0000" y="1524000"/>
              <a:ext cx="5080000" cy="38100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80000" y="152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322867" y="2309283"/>
            <a:ext cx="5781675" cy="192786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65430">
              <a:lnSpc>
                <a:spcPct val="96700"/>
              </a:lnSpc>
              <a:spcBef>
                <a:spcPts val="225"/>
              </a:spcBef>
              <a:tabLst>
                <a:tab pos="459105" algn="l"/>
                <a:tab pos="640080" algn="l"/>
                <a:tab pos="1033780" algn="l"/>
                <a:tab pos="1557020" algn="l"/>
                <a:tab pos="2127250" algn="l"/>
                <a:tab pos="2275840" algn="l"/>
                <a:tab pos="2377440" algn="l"/>
                <a:tab pos="2807335" algn="l"/>
                <a:tab pos="2910840" algn="l"/>
                <a:tab pos="3117215" algn="l"/>
                <a:tab pos="3364229" algn="l"/>
                <a:tab pos="3632200" algn="l"/>
                <a:tab pos="3853815" algn="l"/>
                <a:tab pos="4477385" algn="l"/>
                <a:tab pos="5014595" algn="l"/>
                <a:tab pos="5330190" algn="l"/>
                <a:tab pos="5520055" algn="l"/>
              </a:tabLst>
            </a:pPr>
            <a:r>
              <a:rPr sz="3200" spc="-140" dirty="0">
                <a:latin typeface="Arial"/>
                <a:cs typeface="Arial"/>
              </a:rPr>
              <a:t>Nantes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6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3200" spc="-35" dirty="0">
                <a:latin typeface="Arial"/>
                <a:cs typeface="Arial"/>
              </a:rPr>
              <a:t>octobre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27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 </a:t>
            </a:r>
            <a:r>
              <a:rPr sz="2400" spc="-25" dirty="0">
                <a:latin typeface="Arial"/>
                <a:cs typeface="Arial"/>
              </a:rPr>
              <a:t>Le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château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des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0" dirty="0">
                <a:latin typeface="Arial"/>
                <a:cs typeface="Arial"/>
              </a:rPr>
              <a:t>Ducs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de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14" dirty="0">
                <a:latin typeface="Arial"/>
                <a:cs typeface="Arial"/>
              </a:rPr>
              <a:t>Bretagne,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avec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60" dirty="0">
                <a:latin typeface="Arial"/>
                <a:cs typeface="Arial"/>
              </a:rPr>
              <a:t>son </a:t>
            </a:r>
            <a:r>
              <a:rPr sz="2400" spc="-10" dirty="0">
                <a:latin typeface="Arial"/>
                <a:cs typeface="Arial"/>
              </a:rPr>
              <a:t>musée.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Déjeuner</a:t>
            </a:r>
            <a:r>
              <a:rPr sz="2400" dirty="0">
                <a:latin typeface="Arial"/>
                <a:cs typeface="Arial"/>
              </a:rPr>
              <a:t>		</a:t>
            </a:r>
            <a:r>
              <a:rPr sz="2400" spc="-20" dirty="0">
                <a:latin typeface="Arial"/>
                <a:cs typeface="Arial"/>
              </a:rPr>
              <a:t>dans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les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0" dirty="0">
                <a:latin typeface="Arial"/>
                <a:cs typeface="Arial"/>
              </a:rPr>
              <a:t>anciennes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80" dirty="0">
                <a:latin typeface="Arial"/>
                <a:cs typeface="Arial"/>
              </a:rPr>
              <a:t>usines </a:t>
            </a:r>
            <a:r>
              <a:rPr sz="2400" spc="-25" dirty="0">
                <a:latin typeface="Arial"/>
                <a:cs typeface="Arial"/>
              </a:rPr>
              <a:t>LU.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Promenade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en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bateau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sur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l'Erdre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0" dirty="0">
                <a:latin typeface="Arial"/>
                <a:cs typeface="Arial"/>
              </a:rPr>
              <a:t>et collation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235" dirty="0">
                <a:latin typeface="Arial"/>
                <a:cs typeface="Arial"/>
              </a:rPr>
              <a:t>au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restaurant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“La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Cigale”.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13" name="object 13"/>
          <p:cNvSpPr txBox="1"/>
          <p:nvPr/>
        </p:nvSpPr>
        <p:spPr>
          <a:xfrm>
            <a:off x="13106350" y="4214284"/>
            <a:ext cx="29972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80" dirty="0">
                <a:latin typeface="Arial"/>
                <a:cs typeface="Arial"/>
              </a:rPr>
              <a:t>Jean-</a:t>
            </a:r>
            <a:r>
              <a:rPr sz="1600" spc="-155" dirty="0">
                <a:latin typeface="Arial"/>
                <a:cs typeface="Arial"/>
              </a:rPr>
              <a:t>Yves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Merrien,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André </a:t>
            </a:r>
            <a:r>
              <a:rPr sz="1600" spc="-125" dirty="0">
                <a:latin typeface="Arial"/>
                <a:cs typeface="Arial"/>
              </a:rPr>
              <a:t>Le</a:t>
            </a:r>
            <a:r>
              <a:rPr sz="1600" spc="-200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Toquin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12400" y="6496050"/>
            <a:ext cx="5807710" cy="14579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just">
              <a:lnSpc>
                <a:spcPts val="2800"/>
              </a:lnSpc>
              <a:spcBef>
                <a:spcPts val="259"/>
              </a:spcBef>
            </a:pPr>
            <a:r>
              <a:rPr sz="2400" spc="-20" dirty="0">
                <a:latin typeface="Arial"/>
                <a:cs typeface="Arial"/>
              </a:rPr>
              <a:t>2009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fut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année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exceptionnelle,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avec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cinq </a:t>
            </a:r>
            <a:r>
              <a:rPr sz="2400" spc="-35" dirty="0">
                <a:latin typeface="Arial"/>
                <a:cs typeface="Arial"/>
              </a:rPr>
              <a:t>sorties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175" dirty="0">
                <a:latin typeface="Arial"/>
                <a:cs typeface="Arial"/>
              </a:rPr>
              <a:t>organisées,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qui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ont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demandé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140" dirty="0">
                <a:latin typeface="Arial"/>
                <a:cs typeface="Arial"/>
              </a:rPr>
              <a:t>beaucoup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4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travail</a:t>
            </a:r>
            <a:r>
              <a:rPr sz="2400" spc="4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au</a:t>
            </a:r>
            <a:r>
              <a:rPr sz="2400" spc="450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Bureau.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Ces</a:t>
            </a:r>
            <a:r>
              <a:rPr sz="2400" spc="4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sorties</a:t>
            </a:r>
            <a:r>
              <a:rPr sz="2400" spc="4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ont</a:t>
            </a:r>
            <a:r>
              <a:rPr sz="2400" spc="45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été </a:t>
            </a:r>
            <a:r>
              <a:rPr sz="2400" spc="-120" dirty="0">
                <a:latin typeface="Arial"/>
                <a:cs typeface="Arial"/>
              </a:rPr>
              <a:t>ensuite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limitées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dirty="0">
                <a:latin typeface="Arial"/>
                <a:cs typeface="Arial"/>
              </a:rPr>
              <a:t> trois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par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an.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12215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Visites</a:t>
            </a:r>
            <a:r>
              <a:rPr spc="-35" dirty="0"/>
              <a:t> </a:t>
            </a:r>
            <a:r>
              <a:rPr dirty="0"/>
              <a:t>et</a:t>
            </a:r>
            <a:r>
              <a:rPr spc="-30" dirty="0"/>
              <a:t> </a:t>
            </a:r>
            <a:r>
              <a:rPr spc="-295" dirty="0"/>
              <a:t>excursions</a:t>
            </a:r>
            <a:r>
              <a:rPr spc="-30" dirty="0"/>
              <a:t> </a:t>
            </a:r>
            <a:r>
              <a:rPr spc="-395" dirty="0"/>
              <a:t>2010</a:t>
            </a:r>
            <a:r>
              <a:rPr spc="-35" dirty="0"/>
              <a:t> </a:t>
            </a:r>
            <a:r>
              <a:rPr spc="-25" dirty="0"/>
              <a:t>(1)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5400" y="1498600"/>
            <a:ext cx="10210800" cy="7670800"/>
            <a:chOff x="-25400" y="1498600"/>
            <a:chExt cx="10210800" cy="767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000"/>
              <a:ext cx="5080000" cy="38083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524000"/>
              <a:ext cx="5080000" cy="3808729"/>
            </a:xfrm>
            <a:custGeom>
              <a:avLst/>
              <a:gdLst/>
              <a:ahLst/>
              <a:cxnLst/>
              <a:rect l="l" t="t" r="r" b="b"/>
              <a:pathLst>
                <a:path w="5080000" h="3808729">
                  <a:moveTo>
                    <a:pt x="0" y="0"/>
                  </a:moveTo>
                  <a:lnTo>
                    <a:pt x="5080000" y="0"/>
                  </a:lnTo>
                  <a:lnTo>
                    <a:pt x="5080000" y="3808369"/>
                  </a:lnTo>
                  <a:lnTo>
                    <a:pt x="0" y="3808369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334000"/>
              <a:ext cx="5080000" cy="3810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533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0000" y="5334394"/>
              <a:ext cx="5080000" cy="380960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80000" y="5334394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09605"/>
                  </a:lnTo>
                  <a:lnTo>
                    <a:pt x="0" y="3809605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312400" y="2317750"/>
            <a:ext cx="5755005" cy="217424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460375">
              <a:lnSpc>
                <a:spcPct val="96700"/>
              </a:lnSpc>
              <a:spcBef>
                <a:spcPts val="225"/>
              </a:spcBef>
              <a:tabLst>
                <a:tab pos="1014094" algn="l"/>
                <a:tab pos="1692275" algn="l"/>
                <a:tab pos="3018790" algn="l"/>
                <a:tab pos="3357245" algn="l"/>
                <a:tab pos="3388360" algn="l"/>
                <a:tab pos="4585970" algn="l"/>
                <a:tab pos="5422265" algn="l"/>
              </a:tabLst>
            </a:pPr>
            <a:r>
              <a:rPr sz="3200" spc="-170" dirty="0">
                <a:latin typeface="Arial"/>
                <a:cs typeface="Arial"/>
              </a:rPr>
              <a:t>27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avril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280" dirty="0">
                <a:latin typeface="Arial"/>
                <a:cs typeface="Arial"/>
              </a:rPr>
              <a:t>Rennes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25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 </a:t>
            </a:r>
            <a:r>
              <a:rPr sz="2400" spc="-10" dirty="0">
                <a:latin typeface="Arial"/>
                <a:cs typeface="Arial"/>
              </a:rPr>
              <a:t>Visite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des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mosaïques	</a:t>
            </a:r>
            <a:r>
              <a:rPr sz="2400" spc="-10" dirty="0">
                <a:latin typeface="Arial"/>
                <a:cs typeface="Arial"/>
              </a:rPr>
              <a:t>remarquables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0" dirty="0">
                <a:latin typeface="Arial"/>
                <a:cs typeface="Arial"/>
              </a:rPr>
              <a:t>de </a:t>
            </a:r>
            <a:r>
              <a:rPr sz="2400" spc="-10" dirty="0">
                <a:latin typeface="Arial"/>
                <a:cs typeface="Arial"/>
              </a:rPr>
              <a:t>l’entreprise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Odorico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375" dirty="0">
                <a:latin typeface="Arial"/>
                <a:cs typeface="Arial"/>
              </a:rPr>
              <a:t>à</a:t>
            </a:r>
            <a:r>
              <a:rPr sz="2400" dirty="0">
                <a:latin typeface="Arial"/>
                <a:cs typeface="Arial"/>
              </a:rPr>
              <a:t>		</a:t>
            </a:r>
            <a:r>
              <a:rPr sz="2400" spc="-10" dirty="0">
                <a:latin typeface="Arial"/>
                <a:cs typeface="Arial"/>
              </a:rPr>
              <a:t>Rennes,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10" dirty="0">
                <a:latin typeface="Arial"/>
                <a:cs typeface="Arial"/>
              </a:rPr>
              <a:t>déjeuner. </a:t>
            </a:r>
            <a:r>
              <a:rPr sz="2400" spc="-85" dirty="0">
                <a:latin typeface="Arial"/>
                <a:cs typeface="Arial"/>
              </a:rPr>
              <a:t>Navigation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sur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la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Vilaine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canal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St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Martin </a:t>
            </a:r>
            <a:r>
              <a:rPr sz="2400" spc="-160" dirty="0">
                <a:latin typeface="Arial"/>
                <a:cs typeface="Arial"/>
              </a:rPr>
              <a:t>en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70" dirty="0">
                <a:latin typeface="Arial"/>
                <a:cs typeface="Arial"/>
              </a:rPr>
              <a:t>barques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électriques</a:t>
            </a:r>
            <a:endParaRPr sz="2400">
              <a:latin typeface="Arial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20"/>
              </a:spcBef>
            </a:pPr>
            <a:r>
              <a:rPr sz="1600" spc="-105" dirty="0">
                <a:latin typeface="Arial"/>
                <a:cs typeface="Arial"/>
              </a:rPr>
              <a:t>Françoise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Chassaing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11" name="object 11"/>
          <p:cNvSpPr txBox="1"/>
          <p:nvPr/>
        </p:nvSpPr>
        <p:spPr>
          <a:xfrm>
            <a:off x="10310167" y="5774266"/>
            <a:ext cx="5807710" cy="288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035" algn="just">
              <a:lnSpc>
                <a:spcPts val="3770"/>
              </a:lnSpc>
              <a:spcBef>
                <a:spcPts val="100"/>
              </a:spcBef>
            </a:pPr>
            <a:r>
              <a:rPr sz="3200" spc="-170" dirty="0">
                <a:latin typeface="Arial"/>
                <a:cs typeface="Arial"/>
              </a:rPr>
              <a:t>30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150" dirty="0">
                <a:latin typeface="Arial"/>
                <a:cs typeface="Arial"/>
              </a:rPr>
              <a:t>septembre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80" dirty="0">
                <a:latin typeface="Arial"/>
                <a:cs typeface="Arial"/>
              </a:rPr>
              <a:t>Golfe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-140" dirty="0">
                <a:latin typeface="Arial"/>
                <a:cs typeface="Arial"/>
              </a:rPr>
              <a:t>du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Morbihan</a:t>
            </a:r>
            <a:endParaRPr sz="3200">
              <a:latin typeface="Arial"/>
              <a:cs typeface="Arial"/>
            </a:endParaRPr>
          </a:p>
          <a:p>
            <a:pPr marL="1807845" algn="just">
              <a:lnSpc>
                <a:spcPts val="2770"/>
              </a:lnSpc>
            </a:pPr>
            <a:r>
              <a:rPr sz="2400" dirty="0">
                <a:latin typeface="Arial"/>
                <a:cs typeface="Arial"/>
              </a:rPr>
              <a:t>-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39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800"/>
              </a:lnSpc>
              <a:spcBef>
                <a:spcPts val="120"/>
              </a:spcBef>
            </a:pPr>
            <a:r>
              <a:rPr sz="2400" dirty="0">
                <a:latin typeface="Arial"/>
                <a:cs typeface="Arial"/>
              </a:rPr>
              <a:t>Matinée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sportive,</a:t>
            </a:r>
            <a:r>
              <a:rPr sz="2400" spc="-20" dirty="0">
                <a:latin typeface="Arial"/>
                <a:cs typeface="Arial"/>
              </a:rPr>
              <a:t> avec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parcours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golf </a:t>
            </a:r>
            <a:r>
              <a:rPr sz="2400" dirty="0">
                <a:latin typeface="Arial"/>
                <a:cs typeface="Arial"/>
              </a:rPr>
              <a:t>pour</a:t>
            </a:r>
            <a:r>
              <a:rPr sz="2400" spc="2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2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section</a:t>
            </a:r>
            <a:r>
              <a:rPr sz="2400" spc="2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golf</a:t>
            </a:r>
            <a:r>
              <a:rPr sz="2400" spc="2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275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l’association,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275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une </a:t>
            </a:r>
            <a:r>
              <a:rPr sz="2400" dirty="0">
                <a:latin typeface="Arial"/>
                <a:cs typeface="Arial"/>
              </a:rPr>
              <a:t>randonnée</a:t>
            </a:r>
            <a:r>
              <a:rPr sz="2400" spc="5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pour</a:t>
            </a:r>
            <a:r>
              <a:rPr sz="2400" spc="5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les</a:t>
            </a:r>
            <a:r>
              <a:rPr sz="2400" spc="5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autres.</a:t>
            </a:r>
            <a:r>
              <a:rPr sz="2400" spc="1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Traversée</a:t>
            </a:r>
            <a:r>
              <a:rPr sz="2400" spc="54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et </a:t>
            </a:r>
            <a:r>
              <a:rPr sz="2400" spc="-35" dirty="0">
                <a:latin typeface="Arial"/>
                <a:cs typeface="Arial"/>
              </a:rPr>
              <a:t>déjeuner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spc="1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l’île</a:t>
            </a:r>
            <a:r>
              <a:rPr sz="2400" spc="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aux</a:t>
            </a:r>
            <a:r>
              <a:rPr sz="2400" spc="12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Moines,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promenade.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Puis </a:t>
            </a:r>
            <a:r>
              <a:rPr sz="2400" spc="-140" dirty="0">
                <a:latin typeface="Arial"/>
                <a:cs typeface="Arial"/>
              </a:rPr>
              <a:t>navigation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en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vedette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travers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le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golfe.</a:t>
            </a:r>
            <a:endParaRPr sz="2400">
              <a:latin typeface="Arial"/>
              <a:cs typeface="Arial"/>
            </a:endParaRPr>
          </a:p>
          <a:p>
            <a:pPr marL="1218565">
              <a:lnSpc>
                <a:spcPts val="1860"/>
              </a:lnSpc>
            </a:pPr>
            <a:r>
              <a:rPr sz="1600" spc="-105" dirty="0">
                <a:latin typeface="Arial"/>
                <a:cs typeface="Arial"/>
              </a:rPr>
              <a:t>Françoise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145" dirty="0">
                <a:latin typeface="Arial"/>
                <a:cs typeface="Arial"/>
              </a:rPr>
              <a:t>Chassaing,</a:t>
            </a:r>
            <a:r>
              <a:rPr sz="1600" spc="-114" dirty="0">
                <a:latin typeface="Arial"/>
                <a:cs typeface="Arial"/>
              </a:rPr>
              <a:t> </a:t>
            </a:r>
            <a:r>
              <a:rPr sz="1600" spc="-170" dirty="0">
                <a:latin typeface="Arial"/>
                <a:cs typeface="Arial"/>
              </a:rPr>
              <a:t>Jean-</a:t>
            </a:r>
            <a:r>
              <a:rPr sz="1600" spc="-70" dirty="0">
                <a:latin typeface="Arial"/>
                <a:cs typeface="Arial"/>
              </a:rPr>
              <a:t>Pierre</a:t>
            </a:r>
            <a:r>
              <a:rPr sz="1600" spc="6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Letournel,</a:t>
            </a:r>
            <a:r>
              <a:rPr sz="1600" spc="-120" dirty="0">
                <a:latin typeface="Arial"/>
                <a:cs typeface="Arial"/>
              </a:rPr>
              <a:t> </a:t>
            </a:r>
            <a:r>
              <a:rPr sz="1600" spc="-225" dirty="0">
                <a:latin typeface="Arial"/>
                <a:cs typeface="Arial"/>
              </a:rPr>
              <a:t>Jean</a:t>
            </a:r>
            <a:r>
              <a:rPr sz="1600" spc="6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Douget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989965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Visites</a:t>
            </a:r>
            <a:r>
              <a:rPr spc="-35" dirty="0"/>
              <a:t> </a:t>
            </a:r>
            <a:r>
              <a:rPr dirty="0"/>
              <a:t>et</a:t>
            </a:r>
            <a:r>
              <a:rPr spc="-30" dirty="0"/>
              <a:t> </a:t>
            </a:r>
            <a:r>
              <a:rPr spc="-295" dirty="0"/>
              <a:t>excursions</a:t>
            </a:r>
            <a:r>
              <a:rPr spc="-30" dirty="0"/>
              <a:t> </a:t>
            </a:r>
            <a:r>
              <a:rPr spc="-395" dirty="0"/>
              <a:t>2010</a:t>
            </a:r>
            <a:r>
              <a:rPr spc="-35" dirty="0"/>
              <a:t> </a:t>
            </a:r>
            <a:r>
              <a:rPr spc="-25" dirty="0"/>
              <a:t>(2)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5400" y="1498600"/>
            <a:ext cx="16306800" cy="6146800"/>
            <a:chOff x="-25400" y="1498600"/>
            <a:chExt cx="16306800" cy="6146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000"/>
              <a:ext cx="4064000" cy="30473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524000"/>
              <a:ext cx="4064000" cy="3047365"/>
            </a:xfrm>
            <a:custGeom>
              <a:avLst/>
              <a:gdLst/>
              <a:ahLst/>
              <a:cxnLst/>
              <a:rect l="l" t="t" r="r" b="b"/>
              <a:pathLst>
                <a:path w="4064000" h="3047365">
                  <a:moveTo>
                    <a:pt x="0" y="0"/>
                  </a:moveTo>
                  <a:lnTo>
                    <a:pt x="4064000" y="0"/>
                  </a:lnTo>
                  <a:lnTo>
                    <a:pt x="4064000" y="3047301"/>
                  </a:lnTo>
                  <a:lnTo>
                    <a:pt x="0" y="3047301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4000" y="1524000"/>
              <a:ext cx="4064000" cy="304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64000" y="15240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000" y="1524000"/>
              <a:ext cx="4064000" cy="3048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128000" y="15240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92000" y="1524000"/>
              <a:ext cx="4064000" cy="301730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192000" y="1524000"/>
              <a:ext cx="4064000" cy="3017520"/>
            </a:xfrm>
            <a:custGeom>
              <a:avLst/>
              <a:gdLst/>
              <a:ahLst/>
              <a:cxnLst/>
              <a:rect l="l" t="t" r="r" b="b"/>
              <a:pathLst>
                <a:path w="4064000" h="3017520">
                  <a:moveTo>
                    <a:pt x="0" y="0"/>
                  </a:moveTo>
                  <a:lnTo>
                    <a:pt x="4064000" y="0"/>
                  </a:lnTo>
                  <a:lnTo>
                    <a:pt x="4064000" y="3017307"/>
                  </a:lnTo>
                  <a:lnTo>
                    <a:pt x="0" y="3017307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572000"/>
              <a:ext cx="4064000" cy="30480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45720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64000" y="4572000"/>
              <a:ext cx="4064000" cy="30480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064000" y="45720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28000" y="4572000"/>
              <a:ext cx="4064000" cy="30480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128000" y="45720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195175" y="4572000"/>
              <a:ext cx="4060825" cy="30480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195175" y="4572000"/>
              <a:ext cx="4060825" cy="3048000"/>
            </a:xfrm>
            <a:custGeom>
              <a:avLst/>
              <a:gdLst/>
              <a:ahLst/>
              <a:cxnLst/>
              <a:rect l="l" t="t" r="r" b="b"/>
              <a:pathLst>
                <a:path w="4060825" h="3048000">
                  <a:moveTo>
                    <a:pt x="0" y="0"/>
                  </a:moveTo>
                  <a:lnTo>
                    <a:pt x="4060825" y="0"/>
                  </a:lnTo>
                </a:path>
                <a:path w="4060825" h="3048000">
                  <a:moveTo>
                    <a:pt x="4060825" y="3048000"/>
                  </a:moveTo>
                  <a:lnTo>
                    <a:pt x="0" y="3048000"/>
                  </a:lnTo>
                  <a:lnTo>
                    <a:pt x="0" y="0"/>
                  </a:lnTo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50167" y="7569200"/>
            <a:ext cx="15958185" cy="146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77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4</a:t>
            </a:r>
            <a:r>
              <a:rPr sz="3200" spc="-225" dirty="0">
                <a:latin typeface="Arial"/>
                <a:cs typeface="Arial"/>
              </a:rPr>
              <a:t> </a:t>
            </a:r>
            <a:r>
              <a:rPr sz="3200" spc="-305" dirty="0">
                <a:latin typeface="Arial"/>
                <a:cs typeface="Arial"/>
              </a:rPr>
              <a:t>au</a:t>
            </a:r>
            <a:r>
              <a:rPr sz="3200" dirty="0">
                <a:latin typeface="Arial"/>
                <a:cs typeface="Arial"/>
              </a:rPr>
              <a:t> 8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110" dirty="0">
                <a:latin typeface="Arial"/>
                <a:cs typeface="Arial"/>
              </a:rPr>
              <a:t>juin</a:t>
            </a:r>
            <a:r>
              <a:rPr sz="3200" spc="-480" dirty="0">
                <a:latin typeface="Arial"/>
                <a:cs typeface="Arial"/>
              </a:rPr>
              <a:t> </a:t>
            </a:r>
            <a:r>
              <a:rPr sz="3200" spc="-325" dirty="0">
                <a:latin typeface="Arial"/>
                <a:cs typeface="Arial"/>
              </a:rPr>
              <a:t>Voyage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204" dirty="0">
                <a:latin typeface="Arial"/>
                <a:cs typeface="Arial"/>
              </a:rPr>
              <a:t>en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415" dirty="0">
                <a:latin typeface="Arial"/>
                <a:cs typeface="Arial"/>
              </a:rPr>
              <a:t>Pays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150" dirty="0">
                <a:latin typeface="Arial"/>
                <a:cs typeface="Arial"/>
              </a:rPr>
              <a:t>Cathare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-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30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participants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  <a:spcBef>
                <a:spcPts val="90"/>
              </a:spcBef>
            </a:pPr>
            <a:r>
              <a:rPr sz="2400" spc="-45" dirty="0">
                <a:latin typeface="Arial"/>
                <a:cs typeface="Arial"/>
              </a:rPr>
              <a:t>Visite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170" dirty="0">
                <a:latin typeface="Arial"/>
                <a:cs typeface="Arial"/>
              </a:rPr>
              <a:t>de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Toulouse,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de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305" dirty="0">
                <a:latin typeface="Arial"/>
                <a:cs typeface="Arial"/>
              </a:rPr>
              <a:t>sa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cité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de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175" dirty="0">
                <a:latin typeface="Arial"/>
                <a:cs typeface="Arial"/>
              </a:rPr>
              <a:t>l’Espace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du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hall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montage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de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l’A380. Soirée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spc="160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Balma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chez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Danielle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et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Yves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Matras.</a:t>
            </a:r>
            <a:r>
              <a:rPr sz="2400" spc="-3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Visite </a:t>
            </a:r>
            <a:r>
              <a:rPr sz="2400" spc="-75" dirty="0">
                <a:latin typeface="Arial"/>
                <a:cs typeface="Arial"/>
              </a:rPr>
              <a:t>d’Albi,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Cordes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sur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ciel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des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54" dirty="0">
                <a:latin typeface="Arial"/>
                <a:cs typeface="Arial"/>
              </a:rPr>
              <a:t>caves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Roquefort.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295" dirty="0">
                <a:latin typeface="Arial"/>
                <a:cs typeface="Arial"/>
              </a:rPr>
              <a:t>Passage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sur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le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viaduc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Millau.</a:t>
            </a:r>
            <a:endParaRPr sz="2400">
              <a:latin typeface="Arial"/>
              <a:cs typeface="Arial"/>
            </a:endParaRPr>
          </a:p>
          <a:p>
            <a:pPr marR="10795" algn="r">
              <a:lnSpc>
                <a:spcPts val="1860"/>
              </a:lnSpc>
            </a:pPr>
            <a:r>
              <a:rPr sz="1600" spc="-185" dirty="0">
                <a:latin typeface="Arial"/>
                <a:cs typeface="Arial"/>
              </a:rPr>
              <a:t>Jacques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10" dirty="0">
                <a:latin typeface="Arial"/>
                <a:cs typeface="Arial"/>
              </a:rPr>
              <a:t>Sabatier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70" dirty="0">
                <a:latin typeface="Arial"/>
                <a:cs typeface="Arial"/>
              </a:rPr>
              <a:t>avec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le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Bureau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47951" y="63500"/>
            <a:ext cx="981837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Visites</a:t>
            </a:r>
            <a:r>
              <a:rPr spc="-35" dirty="0"/>
              <a:t> </a:t>
            </a:r>
            <a:r>
              <a:rPr dirty="0"/>
              <a:t>et</a:t>
            </a:r>
            <a:r>
              <a:rPr spc="-30" dirty="0"/>
              <a:t> </a:t>
            </a:r>
            <a:r>
              <a:rPr spc="-295" dirty="0"/>
              <a:t>excursions</a:t>
            </a:r>
            <a:r>
              <a:rPr spc="-30" dirty="0"/>
              <a:t> </a:t>
            </a:r>
            <a:r>
              <a:rPr spc="-395" dirty="0"/>
              <a:t>2011</a:t>
            </a:r>
            <a:r>
              <a:rPr spc="-35" dirty="0"/>
              <a:t> </a:t>
            </a:r>
            <a:r>
              <a:rPr spc="-25" dirty="0"/>
              <a:t>(1)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5400" y="1244600"/>
            <a:ext cx="10539095" cy="7918450"/>
            <a:chOff x="-25400" y="1244600"/>
            <a:chExt cx="10539095" cy="79184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70000"/>
              <a:ext cx="5080000" cy="3810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270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0000" y="1270000"/>
              <a:ext cx="5080000" cy="3810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80000" y="1270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0000" y="5080000"/>
              <a:ext cx="2709332" cy="2032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80000" y="5080000"/>
              <a:ext cx="2709545" cy="2032000"/>
            </a:xfrm>
            <a:custGeom>
              <a:avLst/>
              <a:gdLst/>
              <a:ahLst/>
              <a:cxnLst/>
              <a:rect l="l" t="t" r="r" b="b"/>
              <a:pathLst>
                <a:path w="2709545" h="2032000">
                  <a:moveTo>
                    <a:pt x="0" y="0"/>
                  </a:moveTo>
                  <a:lnTo>
                    <a:pt x="2709332" y="0"/>
                  </a:lnTo>
                  <a:lnTo>
                    <a:pt x="2709332" y="2032000"/>
                  </a:lnTo>
                  <a:lnTo>
                    <a:pt x="0" y="20320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080000"/>
              <a:ext cx="5080000" cy="381198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5080000"/>
              <a:ext cx="5080000" cy="3812540"/>
            </a:xfrm>
            <a:custGeom>
              <a:avLst/>
              <a:gdLst/>
              <a:ahLst/>
              <a:cxnLst/>
              <a:rect l="l" t="t" r="r" b="b"/>
              <a:pathLst>
                <a:path w="5080000" h="3812540">
                  <a:moveTo>
                    <a:pt x="0" y="0"/>
                  </a:moveTo>
                  <a:lnTo>
                    <a:pt x="5080000" y="0"/>
                  </a:lnTo>
                  <a:lnTo>
                    <a:pt x="5080000" y="3811981"/>
                  </a:lnTo>
                  <a:lnTo>
                    <a:pt x="0" y="3811981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85100" y="5080000"/>
              <a:ext cx="2709332" cy="20320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785100" y="5080000"/>
              <a:ext cx="2709545" cy="2032000"/>
            </a:xfrm>
            <a:custGeom>
              <a:avLst/>
              <a:gdLst/>
              <a:ahLst/>
              <a:cxnLst/>
              <a:rect l="l" t="t" r="r" b="b"/>
              <a:pathLst>
                <a:path w="2709545" h="2032000">
                  <a:moveTo>
                    <a:pt x="0" y="0"/>
                  </a:moveTo>
                  <a:lnTo>
                    <a:pt x="2709332" y="0"/>
                  </a:lnTo>
                  <a:lnTo>
                    <a:pt x="2709332" y="2032000"/>
                  </a:lnTo>
                  <a:lnTo>
                    <a:pt x="0" y="20320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80000" y="7112000"/>
              <a:ext cx="2709332" cy="20320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080000" y="7112000"/>
              <a:ext cx="2709545" cy="2032000"/>
            </a:xfrm>
            <a:custGeom>
              <a:avLst/>
              <a:gdLst/>
              <a:ahLst/>
              <a:cxnLst/>
              <a:rect l="l" t="t" r="r" b="b"/>
              <a:pathLst>
                <a:path w="2709545" h="2032000">
                  <a:moveTo>
                    <a:pt x="0" y="0"/>
                  </a:moveTo>
                  <a:lnTo>
                    <a:pt x="2709332" y="0"/>
                  </a:lnTo>
                  <a:lnTo>
                    <a:pt x="2709332" y="2032000"/>
                  </a:lnTo>
                  <a:lnTo>
                    <a:pt x="0" y="20320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85100" y="7112000"/>
              <a:ext cx="2707925" cy="20320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785100" y="7112000"/>
              <a:ext cx="2708275" cy="2032000"/>
            </a:xfrm>
            <a:custGeom>
              <a:avLst/>
              <a:gdLst/>
              <a:ahLst/>
              <a:cxnLst/>
              <a:rect l="l" t="t" r="r" b="b"/>
              <a:pathLst>
                <a:path w="2708275" h="2032000">
                  <a:moveTo>
                    <a:pt x="0" y="0"/>
                  </a:moveTo>
                  <a:lnTo>
                    <a:pt x="2707925" y="0"/>
                  </a:lnTo>
                  <a:lnTo>
                    <a:pt x="2707925" y="2032000"/>
                  </a:lnTo>
                  <a:lnTo>
                    <a:pt x="0" y="20320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0312400" y="1803400"/>
            <a:ext cx="5778500" cy="2283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10" algn="ctr">
              <a:lnSpc>
                <a:spcPts val="3770"/>
              </a:lnSpc>
              <a:spcBef>
                <a:spcPts val="100"/>
              </a:spcBef>
            </a:pPr>
            <a:r>
              <a:rPr sz="3200" spc="-170" dirty="0">
                <a:latin typeface="Arial"/>
                <a:cs typeface="Arial"/>
              </a:rPr>
              <a:t>19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130" dirty="0">
                <a:latin typeface="Arial"/>
                <a:cs typeface="Arial"/>
              </a:rPr>
              <a:t>janvier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229" dirty="0">
                <a:latin typeface="Arial"/>
                <a:cs typeface="Arial"/>
              </a:rPr>
              <a:t>Cesson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295" dirty="0">
                <a:latin typeface="Arial"/>
                <a:cs typeface="Arial"/>
              </a:rPr>
              <a:t>Sévigné</a:t>
            </a:r>
            <a:endParaRPr sz="3200">
              <a:latin typeface="Arial"/>
              <a:cs typeface="Arial"/>
            </a:endParaRPr>
          </a:p>
          <a:p>
            <a:pPr marL="1788795" algn="just">
              <a:lnSpc>
                <a:spcPts val="2770"/>
              </a:lnSpc>
            </a:pPr>
            <a:r>
              <a:rPr sz="2400" dirty="0">
                <a:latin typeface="Arial"/>
                <a:cs typeface="Arial"/>
              </a:rPr>
              <a:t>-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30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800"/>
              </a:lnSpc>
              <a:spcBef>
                <a:spcPts val="120"/>
              </a:spcBef>
            </a:pPr>
            <a:r>
              <a:rPr sz="2400" spc="-130" dirty="0">
                <a:latin typeface="Arial"/>
                <a:cs typeface="Arial"/>
              </a:rPr>
              <a:t>Visite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de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l’exposition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sur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le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145" dirty="0">
                <a:latin typeface="Arial"/>
                <a:cs typeface="Arial"/>
              </a:rPr>
              <a:t>téléphone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235" dirty="0">
                <a:latin typeface="Arial"/>
                <a:cs typeface="Arial"/>
              </a:rPr>
              <a:t>l’Espace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Ferrié</a:t>
            </a:r>
            <a:r>
              <a:rPr sz="2400" spc="465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“Le</a:t>
            </a:r>
            <a:r>
              <a:rPr sz="2400" spc="700" dirty="0">
                <a:latin typeface="Arial"/>
                <a:cs typeface="Arial"/>
              </a:rPr>
              <a:t> </a:t>
            </a:r>
            <a:r>
              <a:rPr sz="2400" spc="-145" dirty="0">
                <a:latin typeface="Arial"/>
                <a:cs typeface="Arial"/>
              </a:rPr>
              <a:t>téléphone</a:t>
            </a:r>
            <a:r>
              <a:rPr sz="2400" spc="705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de</a:t>
            </a:r>
            <a:r>
              <a:rPr sz="2400" spc="705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Graham</a:t>
            </a:r>
            <a:r>
              <a:rPr sz="2400" spc="705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Bell</a:t>
            </a:r>
            <a:r>
              <a:rPr sz="2400" spc="705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spc="705" dirty="0">
                <a:latin typeface="Arial"/>
                <a:cs typeface="Arial"/>
              </a:rPr>
              <a:t> </a:t>
            </a:r>
            <a:r>
              <a:rPr sz="2400" spc="-185" dirty="0">
                <a:latin typeface="Arial"/>
                <a:cs typeface="Arial"/>
              </a:rPr>
              <a:t>nos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jours”</a:t>
            </a:r>
            <a:r>
              <a:rPr sz="2400" spc="170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mise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spc="-195" dirty="0">
                <a:latin typeface="Arial"/>
                <a:cs typeface="Arial"/>
              </a:rPr>
              <a:t>en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spc="-204" dirty="0">
                <a:latin typeface="Arial"/>
                <a:cs typeface="Arial"/>
              </a:rPr>
              <a:t>place</a:t>
            </a:r>
            <a:r>
              <a:rPr sz="2400" spc="170" dirty="0">
                <a:latin typeface="Arial"/>
                <a:cs typeface="Arial"/>
              </a:rPr>
              <a:t> </a:t>
            </a:r>
            <a:r>
              <a:rPr sz="2400" spc="-140" dirty="0">
                <a:latin typeface="Arial"/>
                <a:cs typeface="Arial"/>
              </a:rPr>
              <a:t>par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Armorhistel</a:t>
            </a:r>
            <a:r>
              <a:rPr sz="2400" spc="170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le</a:t>
            </a:r>
            <a:r>
              <a:rPr sz="2400" spc="1310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8</a:t>
            </a:r>
            <a:r>
              <a:rPr sz="2400" spc="165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mai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95" dirty="0">
                <a:latin typeface="Arial"/>
                <a:cs typeface="Arial"/>
              </a:rPr>
              <a:t>2010.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19" name="object 19"/>
          <p:cNvSpPr txBox="1"/>
          <p:nvPr/>
        </p:nvSpPr>
        <p:spPr>
          <a:xfrm>
            <a:off x="14435236" y="4064000"/>
            <a:ext cx="164401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45" dirty="0">
                <a:latin typeface="Arial"/>
                <a:cs typeface="Arial"/>
              </a:rPr>
              <a:t>Christian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Drouynot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23434" y="5873750"/>
            <a:ext cx="5502275" cy="2174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0695">
              <a:lnSpc>
                <a:spcPts val="3770"/>
              </a:lnSpc>
              <a:spcBef>
                <a:spcPts val="100"/>
              </a:spcBef>
            </a:pPr>
            <a:r>
              <a:rPr sz="3200" spc="-170" dirty="0">
                <a:latin typeface="Arial"/>
                <a:cs typeface="Arial"/>
              </a:rPr>
              <a:t>21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avril</a:t>
            </a:r>
            <a:r>
              <a:rPr sz="3200" spc="-125" dirty="0">
                <a:latin typeface="Arial"/>
                <a:cs typeface="Arial"/>
              </a:rPr>
              <a:t> </a:t>
            </a:r>
            <a:r>
              <a:rPr sz="3200" spc="-280" dirty="0">
                <a:latin typeface="Arial"/>
                <a:cs typeface="Arial"/>
              </a:rPr>
              <a:t>Rennes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30" dirty="0">
                <a:latin typeface="Arial"/>
                <a:cs typeface="Arial"/>
              </a:rPr>
              <a:t>côté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jardins</a:t>
            </a:r>
            <a:endParaRPr sz="3200">
              <a:latin typeface="Arial"/>
              <a:cs typeface="Arial"/>
            </a:endParaRPr>
          </a:p>
          <a:p>
            <a:pPr marL="1655445" algn="just">
              <a:lnSpc>
                <a:spcPts val="2770"/>
              </a:lnSpc>
            </a:pPr>
            <a:r>
              <a:rPr sz="2400" dirty="0">
                <a:latin typeface="Arial"/>
                <a:cs typeface="Arial"/>
              </a:rPr>
              <a:t>-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19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800"/>
              </a:lnSpc>
              <a:spcBef>
                <a:spcPts val="120"/>
              </a:spcBef>
            </a:pPr>
            <a:r>
              <a:rPr sz="2400" dirty="0">
                <a:latin typeface="Arial"/>
                <a:cs typeface="Arial"/>
              </a:rPr>
              <a:t>Visite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l’école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d’agriculture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rue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St- </a:t>
            </a:r>
            <a:r>
              <a:rPr sz="2400" spc="-25" dirty="0">
                <a:latin typeface="Arial"/>
                <a:cs typeface="Arial"/>
              </a:rPr>
              <a:t>Brieuc,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déjeuner.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Puis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visites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du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jardin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du </a:t>
            </a:r>
            <a:r>
              <a:rPr sz="2400" spc="-130" dirty="0">
                <a:latin typeface="Arial"/>
                <a:cs typeface="Arial"/>
              </a:rPr>
              <a:t>Thabor,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du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parc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la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ZAC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Oberthur.</a:t>
            </a:r>
            <a:endParaRPr sz="2400">
              <a:latin typeface="Arial"/>
              <a:cs typeface="Arial"/>
            </a:endParaRPr>
          </a:p>
          <a:p>
            <a:pPr marL="2911475">
              <a:lnSpc>
                <a:spcPts val="1860"/>
              </a:lnSpc>
            </a:pPr>
            <a:r>
              <a:rPr sz="1600" spc="-65" dirty="0">
                <a:latin typeface="Arial"/>
                <a:cs typeface="Arial"/>
              </a:rPr>
              <a:t>Daniel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80" dirty="0">
                <a:latin typeface="Arial"/>
                <a:cs typeface="Arial"/>
              </a:rPr>
              <a:t>Pace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et</a:t>
            </a:r>
            <a:r>
              <a:rPr sz="1600" spc="-16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André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25" dirty="0">
                <a:latin typeface="Arial"/>
                <a:cs typeface="Arial"/>
              </a:rPr>
              <a:t>Le</a:t>
            </a:r>
            <a:r>
              <a:rPr sz="1600" spc="-200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Toquin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0" y="1504950"/>
            <a:ext cx="8515350" cy="7664450"/>
            <a:chOff x="-19050" y="1504950"/>
            <a:chExt cx="8515350" cy="7664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000"/>
              <a:ext cx="3390900" cy="25431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524000"/>
              <a:ext cx="3390900" cy="2543175"/>
            </a:xfrm>
            <a:custGeom>
              <a:avLst/>
              <a:gdLst/>
              <a:ahLst/>
              <a:cxnLst/>
              <a:rect l="l" t="t" r="r" b="b"/>
              <a:pathLst>
                <a:path w="3390900" h="2543175">
                  <a:moveTo>
                    <a:pt x="0" y="0"/>
                  </a:moveTo>
                  <a:lnTo>
                    <a:pt x="3390900" y="0"/>
                  </a:lnTo>
                  <a:lnTo>
                    <a:pt x="3390900" y="2543175"/>
                  </a:lnTo>
                  <a:lnTo>
                    <a:pt x="0" y="254317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0900" y="5334000"/>
              <a:ext cx="5080000" cy="3810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90900" y="533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064000"/>
              <a:ext cx="3390900" cy="25431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4064000"/>
              <a:ext cx="3390900" cy="2543175"/>
            </a:xfrm>
            <a:custGeom>
              <a:avLst/>
              <a:gdLst/>
              <a:ahLst/>
              <a:cxnLst/>
              <a:rect l="l" t="t" r="r" b="b"/>
              <a:pathLst>
                <a:path w="3390900" h="2543175">
                  <a:moveTo>
                    <a:pt x="0" y="0"/>
                  </a:moveTo>
                  <a:lnTo>
                    <a:pt x="3390900" y="0"/>
                  </a:lnTo>
                  <a:lnTo>
                    <a:pt x="3390900" y="2543175"/>
                  </a:lnTo>
                  <a:lnTo>
                    <a:pt x="0" y="2543175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604000"/>
              <a:ext cx="3390900" cy="2540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6604000"/>
              <a:ext cx="3390900" cy="2540000"/>
            </a:xfrm>
            <a:custGeom>
              <a:avLst/>
              <a:gdLst/>
              <a:ahLst/>
              <a:cxnLst/>
              <a:rect l="l" t="t" r="r" b="b"/>
              <a:pathLst>
                <a:path w="3390900" h="2540000">
                  <a:moveTo>
                    <a:pt x="0" y="0"/>
                  </a:moveTo>
                  <a:lnTo>
                    <a:pt x="3390900" y="0"/>
                  </a:lnTo>
                  <a:lnTo>
                    <a:pt x="3390900" y="2540000"/>
                  </a:lnTo>
                </a:path>
                <a:path w="3390900" h="2540000">
                  <a:moveTo>
                    <a:pt x="0" y="254000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60551" y="152400"/>
            <a:ext cx="981837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Visites</a:t>
            </a:r>
            <a:r>
              <a:rPr spc="-35" dirty="0"/>
              <a:t> </a:t>
            </a:r>
            <a:r>
              <a:rPr dirty="0"/>
              <a:t>et</a:t>
            </a:r>
            <a:r>
              <a:rPr spc="-30" dirty="0"/>
              <a:t> </a:t>
            </a:r>
            <a:r>
              <a:rPr spc="-295" dirty="0"/>
              <a:t>excursions</a:t>
            </a:r>
            <a:r>
              <a:rPr spc="-30" dirty="0"/>
              <a:t> </a:t>
            </a:r>
            <a:r>
              <a:rPr spc="-395" dirty="0"/>
              <a:t>2011</a:t>
            </a:r>
            <a:r>
              <a:rPr spc="-35" dirty="0"/>
              <a:t> </a:t>
            </a:r>
            <a:r>
              <a:rPr spc="-25" dirty="0"/>
              <a:t>(2)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511434" y="1718733"/>
            <a:ext cx="4841875" cy="26390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04139">
              <a:lnSpc>
                <a:spcPct val="96900"/>
              </a:lnSpc>
              <a:spcBef>
                <a:spcPts val="219"/>
              </a:spcBef>
              <a:tabLst>
                <a:tab pos="753110" algn="l"/>
                <a:tab pos="885825" algn="l"/>
                <a:tab pos="1182370" algn="l"/>
                <a:tab pos="1215390" algn="l"/>
                <a:tab pos="1593850" algn="l"/>
                <a:tab pos="1788795" algn="l"/>
                <a:tab pos="2096770" algn="l"/>
                <a:tab pos="2247900" algn="l"/>
                <a:tab pos="2836545" algn="l"/>
                <a:tab pos="3167380" algn="l"/>
                <a:tab pos="3325495" algn="l"/>
                <a:tab pos="3375025" algn="l"/>
                <a:tab pos="3799204" algn="l"/>
                <a:tab pos="4168140" algn="l"/>
                <a:tab pos="4291330" algn="l"/>
                <a:tab pos="4629785" algn="l"/>
              </a:tabLst>
            </a:pPr>
            <a:r>
              <a:rPr sz="3200" spc="-170" dirty="0">
                <a:latin typeface="Arial"/>
                <a:cs typeface="Arial"/>
              </a:rPr>
              <a:t>13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-229" dirty="0">
                <a:latin typeface="Arial"/>
                <a:cs typeface="Arial"/>
              </a:rPr>
              <a:t>mai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130" dirty="0">
                <a:latin typeface="Arial"/>
                <a:cs typeface="Arial"/>
              </a:rPr>
              <a:t>Bréhat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23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 </a:t>
            </a:r>
            <a:r>
              <a:rPr sz="2400" spc="-20" dirty="0">
                <a:latin typeface="Arial"/>
                <a:cs typeface="Arial"/>
              </a:rPr>
              <a:t>Tour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de</a:t>
            </a:r>
            <a:r>
              <a:rPr sz="2400" dirty="0">
                <a:latin typeface="Arial"/>
                <a:cs typeface="Arial"/>
              </a:rPr>
              <a:t>		</a:t>
            </a:r>
            <a:r>
              <a:rPr sz="2400" spc="-20" dirty="0">
                <a:latin typeface="Arial"/>
                <a:cs typeface="Arial"/>
              </a:rPr>
              <a:t>l’île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en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vedette,</a:t>
            </a:r>
            <a:r>
              <a:rPr sz="2400" dirty="0">
                <a:latin typeface="Arial"/>
                <a:cs typeface="Arial"/>
              </a:rPr>
              <a:t>		</a:t>
            </a:r>
            <a:r>
              <a:rPr sz="2400" spc="-10" dirty="0">
                <a:latin typeface="Arial"/>
                <a:cs typeface="Arial"/>
              </a:rPr>
              <a:t>visite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de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75" dirty="0">
                <a:latin typeface="Arial"/>
                <a:cs typeface="Arial"/>
              </a:rPr>
              <a:t>la </a:t>
            </a:r>
            <a:r>
              <a:rPr sz="2400" spc="-10" dirty="0">
                <a:latin typeface="Arial"/>
                <a:cs typeface="Arial"/>
              </a:rPr>
              <a:t>verrerie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située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0" dirty="0">
                <a:latin typeface="Arial"/>
                <a:cs typeface="Arial"/>
              </a:rPr>
              <a:t>dans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un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ancien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fort, </a:t>
            </a:r>
            <a:r>
              <a:rPr sz="2400" spc="-70" dirty="0">
                <a:latin typeface="Arial"/>
                <a:cs typeface="Arial"/>
              </a:rPr>
              <a:t>déjeuner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spc="16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l’hôtel-</a:t>
            </a:r>
            <a:r>
              <a:rPr sz="2400" spc="-80" dirty="0">
                <a:latin typeface="Arial"/>
                <a:cs typeface="Arial"/>
              </a:rPr>
              <a:t>restaurant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Bellevue. </a:t>
            </a:r>
            <a:r>
              <a:rPr sz="2400" spc="-160" dirty="0">
                <a:latin typeface="Arial"/>
                <a:cs typeface="Arial"/>
              </a:rPr>
              <a:t>L’après-</a:t>
            </a:r>
            <a:r>
              <a:rPr sz="2400" spc="-65" dirty="0">
                <a:latin typeface="Arial"/>
                <a:cs typeface="Arial"/>
              </a:rPr>
              <a:t>midi,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soit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tour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l’île</a:t>
            </a:r>
            <a:r>
              <a:rPr sz="2400" spc="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petit train,</a:t>
            </a:r>
            <a:r>
              <a:rPr sz="2400" dirty="0">
                <a:latin typeface="Arial"/>
                <a:cs typeface="Arial"/>
              </a:rPr>
              <a:t>		</a:t>
            </a:r>
            <a:r>
              <a:rPr sz="2400" spc="-20" dirty="0">
                <a:latin typeface="Arial"/>
                <a:cs typeface="Arial"/>
              </a:rPr>
              <a:t>soit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randonnée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AR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14" dirty="0">
                <a:latin typeface="Arial"/>
                <a:cs typeface="Arial"/>
              </a:rPr>
              <a:t>jusqu’au </a:t>
            </a:r>
            <a:r>
              <a:rPr sz="2400" spc="-130" dirty="0">
                <a:latin typeface="Arial"/>
                <a:cs typeface="Arial"/>
              </a:rPr>
              <a:t>phare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du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Paon.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5598" y="4334934"/>
            <a:ext cx="29546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65" dirty="0">
                <a:latin typeface="Arial"/>
                <a:cs typeface="Arial"/>
              </a:rPr>
              <a:t>Daniel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80" dirty="0">
                <a:latin typeface="Arial"/>
                <a:cs typeface="Arial"/>
              </a:rPr>
              <a:t>Pace</a:t>
            </a:r>
            <a:r>
              <a:rPr sz="1600" dirty="0">
                <a:latin typeface="Arial"/>
                <a:cs typeface="Arial"/>
              </a:rPr>
              <a:t> et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Gabrielle</a:t>
            </a:r>
            <a:r>
              <a:rPr sz="1600" spc="-20" dirty="0">
                <a:latin typeface="Arial"/>
                <a:cs typeface="Arial"/>
              </a:rPr>
              <a:t> Delourmel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66300" y="1524000"/>
            <a:ext cx="5422900" cy="302858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66300" y="5841999"/>
            <a:ext cx="5422900" cy="330200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557567" y="4432300"/>
            <a:ext cx="7520305" cy="14630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10795" algn="just">
              <a:lnSpc>
                <a:spcPct val="96300"/>
              </a:lnSpc>
              <a:spcBef>
                <a:spcPts val="240"/>
              </a:spcBef>
            </a:pPr>
            <a:r>
              <a:rPr sz="3200" dirty="0">
                <a:latin typeface="Arial"/>
                <a:cs typeface="Arial"/>
              </a:rPr>
              <a:t>7</a:t>
            </a:r>
            <a:r>
              <a:rPr sz="3200" spc="-225" dirty="0">
                <a:latin typeface="Arial"/>
                <a:cs typeface="Arial"/>
              </a:rPr>
              <a:t> </a:t>
            </a:r>
            <a:r>
              <a:rPr sz="3200" spc="-390" dirty="0">
                <a:latin typeface="Arial"/>
                <a:cs typeface="Arial"/>
              </a:rPr>
              <a:t>au</a:t>
            </a:r>
            <a:r>
              <a:rPr sz="3200" spc="170" dirty="0">
                <a:latin typeface="Arial"/>
                <a:cs typeface="Arial"/>
              </a:rPr>
              <a:t> </a:t>
            </a:r>
            <a:r>
              <a:rPr sz="3200" spc="-170" dirty="0">
                <a:latin typeface="Arial"/>
                <a:cs typeface="Arial"/>
              </a:rPr>
              <a:t>16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Octobre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40" dirty="0">
                <a:latin typeface="Arial"/>
                <a:cs typeface="Arial"/>
              </a:rPr>
              <a:t>Nord</a:t>
            </a:r>
            <a:r>
              <a:rPr sz="3200" spc="-185" dirty="0">
                <a:latin typeface="Arial"/>
                <a:cs typeface="Arial"/>
              </a:rPr>
              <a:t> </a:t>
            </a:r>
            <a:r>
              <a:rPr sz="3200" spc="-165" dirty="0">
                <a:latin typeface="Arial"/>
                <a:cs typeface="Arial"/>
              </a:rPr>
              <a:t>Vietnam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26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 </a:t>
            </a:r>
            <a:r>
              <a:rPr sz="2400" dirty="0">
                <a:latin typeface="Arial"/>
                <a:cs typeface="Arial"/>
              </a:rPr>
              <a:t>Visites</a:t>
            </a:r>
            <a:r>
              <a:rPr sz="2400" spc="3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3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Hanoi,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Haiphong,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3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baie</a:t>
            </a:r>
            <a:r>
              <a:rPr sz="2400" spc="3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d’Along</a:t>
            </a:r>
            <a:r>
              <a:rPr sz="2400" spc="3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300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diverses </a:t>
            </a:r>
            <a:r>
              <a:rPr sz="2400" spc="-120" dirty="0">
                <a:latin typeface="Arial"/>
                <a:cs typeface="Arial"/>
              </a:rPr>
              <a:t>ethnies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229" dirty="0">
                <a:latin typeface="Arial"/>
                <a:cs typeface="Arial"/>
              </a:rPr>
              <a:t>dans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70" dirty="0">
                <a:latin typeface="Arial"/>
                <a:cs typeface="Arial"/>
              </a:rPr>
              <a:t>les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montagnes.</a:t>
            </a:r>
            <a:endParaRPr sz="2400">
              <a:latin typeface="Arial"/>
              <a:cs typeface="Arial"/>
            </a:endParaRPr>
          </a:p>
          <a:p>
            <a:pPr marL="4560570">
              <a:lnSpc>
                <a:spcPct val="100000"/>
              </a:lnSpc>
              <a:spcBef>
                <a:spcPts val="20"/>
              </a:spcBef>
            </a:pPr>
            <a:r>
              <a:rPr sz="1600" spc="-30" dirty="0">
                <a:latin typeface="Arial"/>
                <a:cs typeface="Arial"/>
              </a:rPr>
              <a:t>André </a:t>
            </a:r>
            <a:r>
              <a:rPr sz="1600" spc="-125" dirty="0">
                <a:latin typeface="Arial"/>
                <a:cs typeface="Arial"/>
              </a:rPr>
              <a:t>Le</a:t>
            </a:r>
            <a:r>
              <a:rPr sz="1600" spc="-200" dirty="0">
                <a:latin typeface="Arial"/>
                <a:cs typeface="Arial"/>
              </a:rPr>
              <a:t> </a:t>
            </a:r>
            <a:r>
              <a:rPr sz="1600" spc="-95" dirty="0">
                <a:latin typeface="Arial"/>
                <a:cs typeface="Arial"/>
              </a:rPr>
              <a:t>Toquin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70" dirty="0">
                <a:latin typeface="Arial"/>
                <a:cs typeface="Arial"/>
              </a:rPr>
              <a:t>avec</a:t>
            </a:r>
            <a:r>
              <a:rPr sz="1600" spc="-2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Victor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Cousin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421765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Visites</a:t>
            </a:r>
            <a:r>
              <a:rPr spc="-35" dirty="0"/>
              <a:t> </a:t>
            </a:r>
            <a:r>
              <a:rPr dirty="0"/>
              <a:t>et</a:t>
            </a:r>
            <a:r>
              <a:rPr spc="-30" dirty="0"/>
              <a:t> </a:t>
            </a:r>
            <a:r>
              <a:rPr spc="-295" dirty="0"/>
              <a:t>excursions</a:t>
            </a:r>
            <a:r>
              <a:rPr spc="-30" dirty="0"/>
              <a:t> </a:t>
            </a:r>
            <a:r>
              <a:rPr spc="-395" dirty="0"/>
              <a:t>2012</a:t>
            </a:r>
            <a:r>
              <a:rPr spc="-35" dirty="0"/>
              <a:t> </a:t>
            </a:r>
            <a:r>
              <a:rPr spc="-25" dirty="0"/>
              <a:t>(1)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5400" y="1498600"/>
            <a:ext cx="10210800" cy="2915285"/>
            <a:chOff x="-25400" y="1498600"/>
            <a:chExt cx="10210800" cy="2915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80000" y="1524000"/>
              <a:ext cx="5080000" cy="286412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80000" y="1524000"/>
              <a:ext cx="5080000" cy="2864485"/>
            </a:xfrm>
            <a:custGeom>
              <a:avLst/>
              <a:gdLst/>
              <a:ahLst/>
              <a:cxnLst/>
              <a:rect l="l" t="t" r="r" b="b"/>
              <a:pathLst>
                <a:path w="5080000" h="2864485">
                  <a:moveTo>
                    <a:pt x="0" y="0"/>
                  </a:moveTo>
                  <a:lnTo>
                    <a:pt x="5080000" y="0"/>
                  </a:lnTo>
                  <a:lnTo>
                    <a:pt x="5080000" y="2864129"/>
                  </a:lnTo>
                  <a:lnTo>
                    <a:pt x="0" y="2864129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24000"/>
              <a:ext cx="5080000" cy="28575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524000"/>
              <a:ext cx="5080000" cy="2857500"/>
            </a:xfrm>
            <a:custGeom>
              <a:avLst/>
              <a:gdLst/>
              <a:ahLst/>
              <a:cxnLst/>
              <a:rect l="l" t="t" r="r" b="b"/>
              <a:pathLst>
                <a:path w="5080000" h="2857500">
                  <a:moveTo>
                    <a:pt x="0" y="0"/>
                  </a:moveTo>
                  <a:lnTo>
                    <a:pt x="5080000" y="0"/>
                  </a:lnTo>
                  <a:lnTo>
                    <a:pt x="5080000" y="2857500"/>
                  </a:lnTo>
                  <a:lnTo>
                    <a:pt x="0" y="28575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310167" y="2019300"/>
            <a:ext cx="5782310" cy="181863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469900">
              <a:lnSpc>
                <a:spcPct val="96600"/>
              </a:lnSpc>
              <a:spcBef>
                <a:spcPts val="229"/>
              </a:spcBef>
              <a:tabLst>
                <a:tab pos="2095500" algn="l"/>
                <a:tab pos="2529840" algn="l"/>
                <a:tab pos="2818765" algn="l"/>
                <a:tab pos="3745229" algn="l"/>
                <a:tab pos="5033010" algn="l"/>
                <a:tab pos="5321300" algn="l"/>
              </a:tabLst>
            </a:pPr>
            <a:r>
              <a:rPr sz="3200" spc="-170" dirty="0">
                <a:latin typeface="Arial"/>
                <a:cs typeface="Arial"/>
              </a:rPr>
              <a:t>25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30" dirty="0">
                <a:latin typeface="Arial"/>
                <a:cs typeface="Arial"/>
              </a:rPr>
              <a:t>avril</a:t>
            </a:r>
            <a:r>
              <a:rPr sz="3200" spc="120" dirty="0">
                <a:latin typeface="Arial"/>
                <a:cs typeface="Arial"/>
              </a:rPr>
              <a:t> </a:t>
            </a:r>
            <a:r>
              <a:rPr sz="3200" spc="-300" dirty="0">
                <a:latin typeface="Arial"/>
                <a:cs typeface="Arial"/>
              </a:rPr>
              <a:t>Vannes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22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 </a:t>
            </a:r>
            <a:r>
              <a:rPr sz="2400" spc="-100" dirty="0">
                <a:latin typeface="Arial"/>
                <a:cs typeface="Arial"/>
              </a:rPr>
              <a:t>Mini-</a:t>
            </a:r>
            <a:r>
              <a:rPr sz="2400" spc="-10" dirty="0">
                <a:latin typeface="Arial"/>
                <a:cs typeface="Arial"/>
              </a:rPr>
              <a:t>randonnée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en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0" dirty="0">
                <a:latin typeface="Arial"/>
                <a:cs typeface="Arial"/>
              </a:rPr>
              <a:t>5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étapes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d’environ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0" dirty="0">
                <a:latin typeface="Arial"/>
                <a:cs typeface="Arial"/>
              </a:rPr>
              <a:t>3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35" dirty="0">
                <a:latin typeface="Arial"/>
                <a:cs typeface="Arial"/>
              </a:rPr>
              <a:t>km, </a:t>
            </a:r>
            <a:r>
              <a:rPr sz="2400" spc="-100" dirty="0">
                <a:latin typeface="Arial"/>
                <a:cs typeface="Arial"/>
              </a:rPr>
              <a:t>entrecoupées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déjeuner,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65" dirty="0">
                <a:latin typeface="Arial"/>
                <a:cs typeface="Arial"/>
              </a:rPr>
              <a:t>avec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possibilité </a:t>
            </a:r>
            <a:r>
              <a:rPr sz="2400" spc="-105" dirty="0">
                <a:latin typeface="Arial"/>
                <a:cs typeface="Arial"/>
              </a:rPr>
              <a:t>d’en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sauter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certaines.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Du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vent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!</a:t>
            </a:r>
            <a:endParaRPr sz="2400">
              <a:latin typeface="Arial"/>
              <a:cs typeface="Arial"/>
            </a:endParaRPr>
          </a:p>
          <a:p>
            <a:pPr marR="8255" algn="r">
              <a:lnSpc>
                <a:spcPct val="100000"/>
              </a:lnSpc>
              <a:spcBef>
                <a:spcPts val="20"/>
              </a:spcBef>
            </a:pPr>
            <a:r>
              <a:rPr sz="1600" spc="-30" dirty="0">
                <a:latin typeface="Arial"/>
                <a:cs typeface="Arial"/>
              </a:rPr>
              <a:t>Hervé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Layec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25400" y="5321300"/>
            <a:ext cx="10210800" cy="3848100"/>
            <a:chOff x="-25400" y="5321300"/>
            <a:chExt cx="10210800" cy="38481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346700"/>
              <a:ext cx="5067300" cy="288636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5346700"/>
              <a:ext cx="5067300" cy="2886710"/>
            </a:xfrm>
            <a:custGeom>
              <a:avLst/>
              <a:gdLst/>
              <a:ahLst/>
              <a:cxnLst/>
              <a:rect l="l" t="t" r="r" b="b"/>
              <a:pathLst>
                <a:path w="5067300" h="2886709">
                  <a:moveTo>
                    <a:pt x="0" y="0"/>
                  </a:moveTo>
                  <a:lnTo>
                    <a:pt x="5067300" y="0"/>
                  </a:lnTo>
                  <a:lnTo>
                    <a:pt x="5067300" y="2886363"/>
                  </a:lnTo>
                  <a:lnTo>
                    <a:pt x="0" y="2886363"/>
                  </a:lnTo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0000" y="5346700"/>
              <a:ext cx="5080000" cy="37972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080000" y="5346700"/>
              <a:ext cx="5080000" cy="3797300"/>
            </a:xfrm>
            <a:custGeom>
              <a:avLst/>
              <a:gdLst/>
              <a:ahLst/>
              <a:cxnLst/>
              <a:rect l="l" t="t" r="r" b="b"/>
              <a:pathLst>
                <a:path w="5080000" h="3797300">
                  <a:moveTo>
                    <a:pt x="0" y="0"/>
                  </a:moveTo>
                  <a:lnTo>
                    <a:pt x="5080000" y="0"/>
                  </a:lnTo>
                  <a:lnTo>
                    <a:pt x="5080000" y="3797300"/>
                  </a:lnTo>
                </a:path>
                <a:path w="5080000" h="3797300">
                  <a:moveTo>
                    <a:pt x="0" y="379730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276301" y="5763683"/>
            <a:ext cx="5832475" cy="2174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77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5</a:t>
            </a:r>
            <a:r>
              <a:rPr sz="3200" spc="-225" dirty="0">
                <a:latin typeface="Arial"/>
                <a:cs typeface="Arial"/>
              </a:rPr>
              <a:t> </a:t>
            </a:r>
            <a:r>
              <a:rPr sz="3200" spc="-70" dirty="0">
                <a:latin typeface="Arial"/>
                <a:cs typeface="Arial"/>
              </a:rPr>
              <a:t>juin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325" dirty="0">
                <a:latin typeface="Arial"/>
                <a:cs typeface="Arial"/>
              </a:rPr>
              <a:t>La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175" dirty="0">
                <a:latin typeface="Arial"/>
                <a:cs typeface="Arial"/>
              </a:rPr>
              <a:t>Chapelle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204" dirty="0">
                <a:latin typeface="Arial"/>
                <a:cs typeface="Arial"/>
              </a:rPr>
              <a:t>de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Brain</a:t>
            </a:r>
            <a:endParaRPr sz="3200">
              <a:latin typeface="Arial"/>
              <a:cs typeface="Arial"/>
            </a:endParaRPr>
          </a:p>
          <a:p>
            <a:pPr marL="1820545" algn="just">
              <a:lnSpc>
                <a:spcPts val="2770"/>
              </a:lnSpc>
            </a:pPr>
            <a:r>
              <a:rPr sz="2400" dirty="0">
                <a:latin typeface="Arial"/>
                <a:cs typeface="Arial"/>
              </a:rPr>
              <a:t>-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15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800"/>
              </a:lnSpc>
              <a:spcBef>
                <a:spcPts val="120"/>
              </a:spcBef>
            </a:pPr>
            <a:r>
              <a:rPr sz="2400" spc="-155" dirty="0">
                <a:latin typeface="Arial"/>
                <a:cs typeface="Arial"/>
              </a:rPr>
              <a:t>Randonnée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22,5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km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avec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pique-</a:t>
            </a:r>
            <a:r>
              <a:rPr sz="2400" spc="-55" dirty="0">
                <a:latin typeface="Arial"/>
                <a:cs typeface="Arial"/>
              </a:rPr>
              <a:t>nique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dans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2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sac</a:t>
            </a:r>
            <a:r>
              <a:rPr sz="2400" spc="275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spc="2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dos.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Première</a:t>
            </a:r>
            <a:r>
              <a:rPr sz="2400" spc="2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sortie</a:t>
            </a:r>
            <a:r>
              <a:rPr sz="2400" spc="2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2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275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section </a:t>
            </a:r>
            <a:r>
              <a:rPr sz="2400" spc="-130" dirty="0">
                <a:latin typeface="Arial"/>
                <a:cs typeface="Arial"/>
              </a:rPr>
              <a:t>randonnée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l’A3C7.</a:t>
            </a:r>
            <a:endParaRPr sz="2400">
              <a:latin typeface="Arial"/>
              <a:cs typeface="Arial"/>
            </a:endParaRPr>
          </a:p>
          <a:p>
            <a:pPr marL="3126740">
              <a:lnSpc>
                <a:spcPts val="1860"/>
              </a:lnSpc>
            </a:pPr>
            <a:r>
              <a:rPr sz="1600" spc="-55" dirty="0">
                <a:latin typeface="Arial"/>
                <a:cs typeface="Arial"/>
              </a:rPr>
              <a:t>Annick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Douteau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et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Nicole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80" dirty="0">
                <a:latin typeface="Arial"/>
                <a:cs typeface="Arial"/>
              </a:rPr>
              <a:t>Rogel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974214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Visites</a:t>
            </a:r>
            <a:r>
              <a:rPr spc="-35" dirty="0"/>
              <a:t> </a:t>
            </a:r>
            <a:r>
              <a:rPr dirty="0"/>
              <a:t>et</a:t>
            </a:r>
            <a:r>
              <a:rPr spc="-30" dirty="0"/>
              <a:t> </a:t>
            </a:r>
            <a:r>
              <a:rPr spc="-295" dirty="0"/>
              <a:t>excursions</a:t>
            </a:r>
            <a:r>
              <a:rPr spc="-30" dirty="0"/>
              <a:t> </a:t>
            </a:r>
            <a:r>
              <a:rPr spc="-395" dirty="0"/>
              <a:t>2012</a:t>
            </a:r>
            <a:r>
              <a:rPr spc="-35" dirty="0"/>
              <a:t> </a:t>
            </a:r>
            <a:r>
              <a:rPr spc="-25" dirty="0"/>
              <a:t>(2)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5400" y="1498600"/>
            <a:ext cx="10210800" cy="7670800"/>
            <a:chOff x="-25400" y="1498600"/>
            <a:chExt cx="10210800" cy="767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000"/>
              <a:ext cx="5080000" cy="3810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52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0000" y="1524000"/>
              <a:ext cx="5080000" cy="3810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80000" y="152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334000"/>
              <a:ext cx="5080000" cy="3810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533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0000" y="5334000"/>
              <a:ext cx="2831649" cy="38100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80000" y="5334000"/>
              <a:ext cx="2832100" cy="3810000"/>
            </a:xfrm>
            <a:custGeom>
              <a:avLst/>
              <a:gdLst/>
              <a:ahLst/>
              <a:cxnLst/>
              <a:rect l="l" t="t" r="r" b="b"/>
              <a:pathLst>
                <a:path w="2832100" h="3810000">
                  <a:moveTo>
                    <a:pt x="0" y="0"/>
                  </a:moveTo>
                  <a:lnTo>
                    <a:pt x="2831649" y="0"/>
                  </a:lnTo>
                  <a:lnTo>
                    <a:pt x="2831649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677400" y="5943600"/>
            <a:ext cx="5781040" cy="252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770"/>
              </a:lnSpc>
              <a:spcBef>
                <a:spcPts val="100"/>
              </a:spcBef>
            </a:pPr>
            <a:r>
              <a:rPr sz="3200" spc="-170" dirty="0">
                <a:latin typeface="Arial"/>
                <a:cs typeface="Arial"/>
              </a:rPr>
              <a:t>19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70" dirty="0">
                <a:latin typeface="Arial"/>
                <a:cs typeface="Arial"/>
              </a:rPr>
              <a:t>juin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270" dirty="0">
                <a:latin typeface="Arial"/>
                <a:cs typeface="Arial"/>
              </a:rPr>
              <a:t>Balade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204" dirty="0">
                <a:latin typeface="Arial"/>
                <a:cs typeface="Arial"/>
              </a:rPr>
              <a:t>en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Brière</a:t>
            </a:r>
            <a:endParaRPr sz="3200">
              <a:latin typeface="Arial"/>
              <a:cs typeface="Arial"/>
            </a:endParaRPr>
          </a:p>
          <a:p>
            <a:pPr marL="1795145" algn="just">
              <a:lnSpc>
                <a:spcPts val="2770"/>
              </a:lnSpc>
            </a:pPr>
            <a:r>
              <a:rPr sz="2400" dirty="0">
                <a:latin typeface="Arial"/>
                <a:cs typeface="Arial"/>
              </a:rPr>
              <a:t>-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21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800"/>
              </a:lnSpc>
              <a:spcBef>
                <a:spcPts val="120"/>
              </a:spcBef>
            </a:pPr>
            <a:r>
              <a:rPr sz="2400" spc="-155" dirty="0">
                <a:latin typeface="Arial"/>
                <a:cs typeface="Arial"/>
              </a:rPr>
              <a:t>Balade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barque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sur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les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marais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Brière. </a:t>
            </a:r>
            <a:r>
              <a:rPr sz="2400" spc="-185" dirty="0">
                <a:latin typeface="Arial"/>
                <a:cs typeface="Arial"/>
              </a:rPr>
              <a:t>Balade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déjeuner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au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village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de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Kérinet.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Visite </a:t>
            </a:r>
            <a:r>
              <a:rPr sz="2400" spc="-145" dirty="0">
                <a:latin typeface="Arial"/>
                <a:cs typeface="Arial"/>
              </a:rPr>
              <a:t>guidée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d’un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145" dirty="0">
                <a:latin typeface="Arial"/>
                <a:cs typeface="Arial"/>
              </a:rPr>
              <a:t>marais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salant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de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Guérande.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65" dirty="0">
                <a:latin typeface="Arial"/>
                <a:cs typeface="Arial"/>
              </a:rPr>
              <a:t>Balade </a:t>
            </a:r>
            <a:r>
              <a:rPr sz="2400" spc="-25" dirty="0">
                <a:latin typeface="Arial"/>
                <a:cs typeface="Arial"/>
              </a:rPr>
              <a:t>libre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Guérande</a:t>
            </a:r>
            <a:endParaRPr sz="2400">
              <a:latin typeface="Arial"/>
              <a:cs typeface="Arial"/>
            </a:endParaRPr>
          </a:p>
          <a:p>
            <a:pPr marR="6985" algn="r">
              <a:lnSpc>
                <a:spcPts val="1860"/>
              </a:lnSpc>
            </a:pPr>
            <a:r>
              <a:rPr sz="1600" spc="-85" dirty="0">
                <a:latin typeface="Arial"/>
                <a:cs typeface="Arial"/>
              </a:rPr>
              <a:t>Roger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Gaudrel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5400" y="1498600"/>
            <a:ext cx="14020800" cy="3152775"/>
            <a:chOff x="-25400" y="1498600"/>
            <a:chExt cx="14020800" cy="3152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0900" y="1524000"/>
              <a:ext cx="4664177" cy="26289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60900" y="1524000"/>
              <a:ext cx="4664710" cy="2628900"/>
            </a:xfrm>
            <a:custGeom>
              <a:avLst/>
              <a:gdLst/>
              <a:ahLst/>
              <a:cxnLst/>
              <a:rect l="l" t="t" r="r" b="b"/>
              <a:pathLst>
                <a:path w="4664709" h="2628900">
                  <a:moveTo>
                    <a:pt x="0" y="0"/>
                  </a:moveTo>
                  <a:lnTo>
                    <a:pt x="4664177" y="0"/>
                  </a:lnTo>
                  <a:lnTo>
                    <a:pt x="4664177" y="2628900"/>
                  </a:lnTo>
                  <a:lnTo>
                    <a:pt x="0" y="26289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24000"/>
              <a:ext cx="4660900" cy="31016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524000"/>
              <a:ext cx="4660900" cy="3101975"/>
            </a:xfrm>
            <a:custGeom>
              <a:avLst/>
              <a:gdLst/>
              <a:ahLst/>
              <a:cxnLst/>
              <a:rect l="l" t="t" r="r" b="b"/>
              <a:pathLst>
                <a:path w="4660900" h="3101975">
                  <a:moveTo>
                    <a:pt x="0" y="0"/>
                  </a:moveTo>
                  <a:lnTo>
                    <a:pt x="4660900" y="0"/>
                  </a:lnTo>
                  <a:lnTo>
                    <a:pt x="4660900" y="3101616"/>
                  </a:lnTo>
                  <a:lnTo>
                    <a:pt x="0" y="3101616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09100" y="1524000"/>
              <a:ext cx="4660900" cy="31016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309100" y="1524000"/>
              <a:ext cx="4660900" cy="3101975"/>
            </a:xfrm>
            <a:custGeom>
              <a:avLst/>
              <a:gdLst/>
              <a:ahLst/>
              <a:cxnLst/>
              <a:rect l="l" t="t" r="r" b="b"/>
              <a:pathLst>
                <a:path w="4660900" h="3101975">
                  <a:moveTo>
                    <a:pt x="0" y="0"/>
                  </a:moveTo>
                  <a:lnTo>
                    <a:pt x="4660900" y="0"/>
                  </a:lnTo>
                  <a:lnTo>
                    <a:pt x="4660900" y="3101616"/>
                  </a:lnTo>
                  <a:lnTo>
                    <a:pt x="0" y="3101616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15" dirty="0"/>
              <a:t>V</a:t>
            </a:r>
            <a:r>
              <a:rPr spc="-635" dirty="0"/>
              <a:t>o</a:t>
            </a:r>
            <a:r>
              <a:rPr spc="-505" dirty="0"/>
              <a:t>yage</a:t>
            </a:r>
            <a:r>
              <a:rPr dirty="0"/>
              <a:t> </a:t>
            </a:r>
            <a:r>
              <a:rPr spc="-305" dirty="0"/>
              <a:t>Ouzbékistan</a:t>
            </a:r>
            <a:r>
              <a:rPr spc="-140" dirty="0"/>
              <a:t> </a:t>
            </a:r>
            <a:r>
              <a:rPr sz="4800" dirty="0"/>
              <a:t>-</a:t>
            </a:r>
            <a:r>
              <a:rPr sz="4800" spc="-105" dirty="0"/>
              <a:t> </a:t>
            </a:r>
            <a:r>
              <a:rPr sz="4800" spc="-225" dirty="0"/>
              <a:t>septembre</a:t>
            </a:r>
            <a:r>
              <a:rPr sz="4800" spc="-55" dirty="0"/>
              <a:t> </a:t>
            </a:r>
            <a:r>
              <a:rPr sz="4800" spc="-40" dirty="0"/>
              <a:t>octobre</a:t>
            </a:r>
            <a:r>
              <a:rPr sz="4800" spc="-55" dirty="0"/>
              <a:t> </a:t>
            </a:r>
            <a:r>
              <a:rPr sz="4800" spc="-295" dirty="0"/>
              <a:t>2012</a:t>
            </a:r>
            <a:r>
              <a:rPr sz="4800" spc="-40" dirty="0"/>
              <a:t> </a:t>
            </a:r>
            <a:r>
              <a:rPr sz="4800" spc="-50" dirty="0"/>
              <a:t>-</a:t>
            </a:r>
            <a:endParaRPr sz="4800"/>
          </a:p>
        </p:txBody>
      </p:sp>
      <p:sp>
        <p:nvSpPr>
          <p:cNvPr id="10" name="object 10"/>
          <p:cNvSpPr txBox="1"/>
          <p:nvPr/>
        </p:nvSpPr>
        <p:spPr>
          <a:xfrm>
            <a:off x="5425934" y="4256616"/>
            <a:ext cx="3119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1</a:t>
            </a:r>
            <a:r>
              <a:rPr sz="2400" baseline="26041" dirty="0">
                <a:latin typeface="Arial"/>
                <a:cs typeface="Arial"/>
              </a:rPr>
              <a:t>er</a:t>
            </a:r>
            <a:r>
              <a:rPr sz="2400" spc="104" baseline="26041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groupe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Samarcande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644" y="4629150"/>
            <a:ext cx="4561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210" dirty="0">
                <a:latin typeface="Arial"/>
                <a:cs typeface="Arial"/>
              </a:rPr>
              <a:t>2</a:t>
            </a:r>
            <a:r>
              <a:rPr sz="2400" spc="-315" baseline="26041" dirty="0">
                <a:latin typeface="Arial"/>
                <a:cs typeface="Arial"/>
              </a:rPr>
              <a:t>ème</a:t>
            </a:r>
            <a:r>
              <a:rPr sz="2400" spc="75" baseline="26041" dirty="0">
                <a:latin typeface="Arial"/>
                <a:cs typeface="Arial"/>
              </a:rPr>
              <a:t> </a:t>
            </a:r>
            <a:r>
              <a:rPr sz="2400" spc="-229" dirty="0">
                <a:latin typeface="Arial"/>
                <a:cs typeface="Arial"/>
              </a:rPr>
              <a:t>groupe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spc="-310" dirty="0">
                <a:latin typeface="Arial"/>
                <a:cs typeface="Arial"/>
              </a:rPr>
              <a:t>dans</a:t>
            </a:r>
            <a:r>
              <a:rPr sz="2400" spc="-204" dirty="0">
                <a:latin typeface="Arial"/>
                <a:cs typeface="Arial"/>
              </a:rPr>
              <a:t> </a:t>
            </a:r>
            <a:r>
              <a:rPr sz="2400" spc="-165" dirty="0">
                <a:latin typeface="Arial"/>
                <a:cs typeface="Arial"/>
              </a:rPr>
              <a:t>le</a:t>
            </a:r>
            <a:r>
              <a:rPr sz="2400" spc="-204" dirty="0">
                <a:latin typeface="Arial"/>
                <a:cs typeface="Arial"/>
              </a:rPr>
              <a:t> </a:t>
            </a:r>
            <a:r>
              <a:rPr sz="2400" spc="-185" dirty="0">
                <a:latin typeface="Arial"/>
                <a:cs typeface="Arial"/>
              </a:rPr>
              <a:t>désert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du</a:t>
            </a:r>
            <a:r>
              <a:rPr sz="2400" spc="-204" dirty="0">
                <a:latin typeface="Arial"/>
                <a:cs typeface="Arial"/>
              </a:rPr>
              <a:t> </a:t>
            </a:r>
            <a:r>
              <a:rPr sz="2400" spc="-250" dirty="0">
                <a:latin typeface="Arial"/>
                <a:cs typeface="Arial"/>
              </a:rPr>
              <a:t>Kyzyl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Kum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92114" y="4637616"/>
            <a:ext cx="2889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80" dirty="0">
                <a:latin typeface="Arial"/>
                <a:cs typeface="Arial"/>
              </a:rPr>
              <a:t>2</a:t>
            </a:r>
            <a:r>
              <a:rPr sz="2400" spc="-120" baseline="26041" dirty="0">
                <a:latin typeface="Arial"/>
                <a:cs typeface="Arial"/>
              </a:rPr>
              <a:t>ème</a:t>
            </a:r>
            <a:r>
              <a:rPr sz="2400" spc="67" baseline="26041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groupe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spc="-300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Tachkent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25400" y="5008332"/>
            <a:ext cx="14020800" cy="3553460"/>
            <a:chOff x="-25400" y="5008332"/>
            <a:chExt cx="14020800" cy="355346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041900"/>
              <a:ext cx="4660900" cy="349373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5041900"/>
              <a:ext cx="4660900" cy="3493770"/>
            </a:xfrm>
            <a:custGeom>
              <a:avLst/>
              <a:gdLst/>
              <a:ahLst/>
              <a:cxnLst/>
              <a:rect l="l" t="t" r="r" b="b"/>
              <a:pathLst>
                <a:path w="4660900" h="3493770">
                  <a:moveTo>
                    <a:pt x="0" y="0"/>
                  </a:moveTo>
                  <a:lnTo>
                    <a:pt x="4660900" y="0"/>
                  </a:lnTo>
                  <a:lnTo>
                    <a:pt x="4660900" y="3493739"/>
                  </a:lnTo>
                  <a:lnTo>
                    <a:pt x="0" y="3493739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60900" y="5041900"/>
              <a:ext cx="4660900" cy="349434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60900" y="5033732"/>
              <a:ext cx="9309100" cy="3502660"/>
            </a:xfrm>
            <a:custGeom>
              <a:avLst/>
              <a:gdLst/>
              <a:ahLst/>
              <a:cxnLst/>
              <a:rect l="l" t="t" r="r" b="b"/>
              <a:pathLst>
                <a:path w="9309100" h="3502659">
                  <a:moveTo>
                    <a:pt x="0" y="8167"/>
                  </a:moveTo>
                  <a:lnTo>
                    <a:pt x="4660900" y="8167"/>
                  </a:lnTo>
                  <a:lnTo>
                    <a:pt x="4660900" y="3502512"/>
                  </a:lnTo>
                  <a:lnTo>
                    <a:pt x="0" y="3502512"/>
                  </a:lnTo>
                  <a:lnTo>
                    <a:pt x="0" y="8167"/>
                  </a:lnTo>
                  <a:close/>
                </a:path>
                <a:path w="9309100" h="3502659">
                  <a:moveTo>
                    <a:pt x="4648200" y="0"/>
                  </a:moveTo>
                  <a:lnTo>
                    <a:pt x="9309100" y="0"/>
                  </a:lnTo>
                  <a:lnTo>
                    <a:pt x="9309100" y="3495375"/>
                  </a:lnTo>
                  <a:lnTo>
                    <a:pt x="4648200" y="3495375"/>
                  </a:lnTo>
                  <a:lnTo>
                    <a:pt x="464820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043964" y="3276600"/>
            <a:ext cx="2109470" cy="11023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just">
              <a:lnSpc>
                <a:spcPts val="2800"/>
              </a:lnSpc>
              <a:spcBef>
                <a:spcPts val="260"/>
              </a:spcBef>
            </a:pPr>
            <a:r>
              <a:rPr sz="2400" spc="-114" dirty="0">
                <a:latin typeface="Arial"/>
                <a:cs typeface="Arial"/>
              </a:rPr>
              <a:t>36</a:t>
            </a:r>
            <a:r>
              <a:rPr sz="2400" spc="123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participants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spc="-165" dirty="0">
                <a:latin typeface="Arial"/>
                <a:cs typeface="Arial"/>
              </a:rPr>
              <a:t>en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20" dirty="0">
                <a:latin typeface="Arial"/>
                <a:cs typeface="Arial"/>
              </a:rPr>
              <a:t>tout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;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il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a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fallu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f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a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i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140" dirty="0">
                <a:latin typeface="Arial"/>
                <a:cs typeface="Arial"/>
              </a:rPr>
              <a:t>r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e</a:t>
            </a:r>
            <a:r>
              <a:rPr sz="2400" spc="1900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d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e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u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x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19" name="object 19"/>
          <p:cNvSpPr txBox="1"/>
          <p:nvPr/>
        </p:nvSpPr>
        <p:spPr>
          <a:xfrm>
            <a:off x="14043964" y="4343400"/>
            <a:ext cx="2110740" cy="205993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just">
              <a:lnSpc>
                <a:spcPts val="2800"/>
              </a:lnSpc>
              <a:spcBef>
                <a:spcPts val="260"/>
              </a:spcBef>
            </a:pPr>
            <a:r>
              <a:rPr sz="2400" spc="-60" dirty="0">
                <a:latin typeface="Arial"/>
                <a:cs typeface="Arial"/>
              </a:rPr>
              <a:t>groupes</a:t>
            </a:r>
            <a:r>
              <a:rPr sz="2400" spc="1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: un</a:t>
            </a:r>
            <a:r>
              <a:rPr sz="2400" spc="170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de </a:t>
            </a:r>
            <a:r>
              <a:rPr sz="2400" spc="-20" dirty="0">
                <a:latin typeface="Arial"/>
                <a:cs typeface="Arial"/>
              </a:rPr>
              <a:t>10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personnes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du </a:t>
            </a:r>
            <a:r>
              <a:rPr sz="2400" dirty="0">
                <a:latin typeface="Arial"/>
                <a:cs typeface="Arial"/>
              </a:rPr>
              <a:t>21/09</a:t>
            </a:r>
            <a:r>
              <a:rPr sz="2400" spc="4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au</a:t>
            </a:r>
            <a:r>
              <a:rPr sz="2400" spc="450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02/10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3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</a:t>
            </a:r>
            <a:r>
              <a:rPr sz="2400" spc="3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3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26</a:t>
            </a:r>
            <a:r>
              <a:rPr sz="2400" spc="300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du 28/09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235" dirty="0">
                <a:latin typeface="Arial"/>
                <a:cs typeface="Arial"/>
              </a:rPr>
              <a:t>au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09/10.</a:t>
            </a:r>
            <a:endParaRPr sz="2400">
              <a:latin typeface="Arial"/>
              <a:cs typeface="Arial"/>
            </a:endParaRPr>
          </a:p>
          <a:p>
            <a:pPr marL="92710" algn="just">
              <a:lnSpc>
                <a:spcPts val="1860"/>
              </a:lnSpc>
            </a:pPr>
            <a:r>
              <a:rPr sz="1600" spc="-30" dirty="0">
                <a:latin typeface="Arial"/>
                <a:cs typeface="Arial"/>
              </a:rPr>
              <a:t>Hervé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60" dirty="0">
                <a:latin typeface="Arial"/>
                <a:cs typeface="Arial"/>
              </a:rPr>
              <a:t>Layec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70" dirty="0">
                <a:latin typeface="Arial"/>
                <a:cs typeface="Arial"/>
              </a:rPr>
              <a:t>avec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35" dirty="0">
                <a:latin typeface="Arial"/>
                <a:cs typeface="Arial"/>
              </a:rPr>
              <a:t>Salaün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2523" y="8498416"/>
            <a:ext cx="2800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29" dirty="0">
                <a:latin typeface="Arial"/>
                <a:cs typeface="Arial"/>
              </a:rPr>
              <a:t>Les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remparts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Khiva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76635" y="8506883"/>
            <a:ext cx="2618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5" dirty="0">
                <a:latin typeface="Arial"/>
                <a:cs typeface="Arial"/>
              </a:rPr>
              <a:t>Mosquée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Boukhara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333372" y="8506883"/>
            <a:ext cx="4633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0" dirty="0">
                <a:latin typeface="Arial"/>
                <a:cs typeface="Arial"/>
              </a:rPr>
              <a:t>Nuit</a:t>
            </a:r>
            <a:r>
              <a:rPr sz="2400" spc="-200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:</a:t>
            </a:r>
            <a:r>
              <a:rPr sz="2400" spc="-459" dirty="0">
                <a:latin typeface="Arial"/>
                <a:cs typeface="Arial"/>
              </a:rPr>
              <a:t> </a:t>
            </a:r>
            <a:r>
              <a:rPr sz="2400" spc="-229" dirty="0">
                <a:latin typeface="Arial"/>
                <a:cs typeface="Arial"/>
              </a:rPr>
              <a:t>tombeau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265" dirty="0">
                <a:latin typeface="Arial"/>
                <a:cs typeface="Arial"/>
              </a:rPr>
              <a:t>d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560" dirty="0">
                <a:latin typeface="Arial"/>
                <a:cs typeface="Arial"/>
              </a:rPr>
              <a:t>T</a:t>
            </a:r>
            <a:r>
              <a:rPr sz="2400" spc="-290" dirty="0">
                <a:latin typeface="Arial"/>
                <a:cs typeface="Arial"/>
              </a:rPr>
              <a:t>a</a:t>
            </a:r>
            <a:r>
              <a:rPr sz="2400" spc="-265" dirty="0">
                <a:latin typeface="Arial"/>
                <a:cs typeface="Arial"/>
              </a:rPr>
              <a:t>m</a:t>
            </a:r>
            <a:r>
              <a:rPr sz="2400" spc="-270" dirty="0">
                <a:latin typeface="Arial"/>
                <a:cs typeface="Arial"/>
              </a:rPr>
              <a:t>e</a:t>
            </a:r>
            <a:r>
              <a:rPr sz="2400" spc="-235" dirty="0">
                <a:latin typeface="Arial"/>
                <a:cs typeface="Arial"/>
              </a:rPr>
              <a:t>r</a:t>
            </a:r>
            <a:r>
              <a:rPr sz="2400" spc="-254" dirty="0">
                <a:latin typeface="Arial"/>
                <a:cs typeface="Arial"/>
              </a:rPr>
              <a:t>l</a:t>
            </a:r>
            <a:r>
              <a:rPr sz="2400" spc="-290" dirty="0">
                <a:latin typeface="Arial"/>
                <a:cs typeface="Arial"/>
              </a:rPr>
              <a:t>a</a:t>
            </a:r>
            <a:r>
              <a:rPr sz="2400" spc="-130" dirty="0">
                <a:latin typeface="Arial"/>
                <a:cs typeface="Arial"/>
              </a:rPr>
              <a:t>n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335" dirty="0">
                <a:latin typeface="Arial"/>
                <a:cs typeface="Arial"/>
              </a:rPr>
              <a:t>Samarcande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6759" y="101600"/>
            <a:ext cx="1304925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73130" algn="l"/>
              </a:tabLst>
            </a:pPr>
            <a:r>
              <a:rPr spc="-570" dirty="0"/>
              <a:t>Les</a:t>
            </a:r>
            <a:r>
              <a:rPr spc="15" dirty="0"/>
              <a:t> </a:t>
            </a:r>
            <a:r>
              <a:rPr spc="-260" dirty="0"/>
              <a:t>activités</a:t>
            </a:r>
            <a:r>
              <a:rPr spc="15" dirty="0"/>
              <a:t> </a:t>
            </a:r>
            <a:r>
              <a:rPr spc="-360" dirty="0"/>
              <a:t>permanentes</a:t>
            </a:r>
            <a:r>
              <a:rPr spc="15" dirty="0"/>
              <a:t> </a:t>
            </a:r>
            <a:r>
              <a:rPr spc="-445" dirty="0"/>
              <a:t>:</a:t>
            </a:r>
            <a:r>
              <a:rPr dirty="0"/>
              <a:t>	</a:t>
            </a:r>
            <a:r>
              <a:rPr spc="-270" dirty="0"/>
              <a:t>le</a:t>
            </a:r>
            <a:r>
              <a:rPr spc="5" dirty="0"/>
              <a:t> </a:t>
            </a:r>
            <a:r>
              <a:rPr spc="-315" dirty="0"/>
              <a:t>golf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49100" y="139699"/>
            <a:ext cx="1651000" cy="121073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12200" y="1470416"/>
            <a:ext cx="210185" cy="1955800"/>
          </a:xfrm>
          <a:prstGeom prst="rect">
            <a:avLst/>
          </a:prstGeom>
        </p:spPr>
        <p:txBody>
          <a:bodyPr vert="horz" wrap="square" lIns="0" tIns="353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80"/>
              </a:spcBef>
            </a:pPr>
            <a:r>
              <a:rPr sz="4100" spc="15" dirty="0"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sz="4100" spc="15" dirty="0"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12200" y="4096166"/>
            <a:ext cx="21018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spc="15" dirty="0"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2200" y="5416966"/>
            <a:ext cx="210185" cy="2225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860"/>
              </a:lnSpc>
              <a:spcBef>
                <a:spcPts val="105"/>
              </a:spcBef>
            </a:pPr>
            <a:r>
              <a:rPr sz="4100" spc="15" dirty="0"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  <a:p>
            <a:pPr marL="12700">
              <a:lnSpc>
                <a:spcPts val="4860"/>
              </a:lnSpc>
            </a:pPr>
            <a:r>
              <a:rPr sz="4100" spc="15" dirty="0"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sz="4100" spc="15" dirty="0">
                <a:latin typeface="Arial"/>
                <a:cs typeface="Arial"/>
              </a:rPr>
              <a:t>•</a:t>
            </a:r>
            <a:endParaRPr sz="4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444500">
              <a:lnSpc>
                <a:spcPts val="2800"/>
              </a:lnSpc>
              <a:spcBef>
                <a:spcPts val="260"/>
              </a:spcBef>
            </a:pPr>
            <a:r>
              <a:rPr spc="-95" dirty="0"/>
              <a:t>L’activité</a:t>
            </a:r>
            <a:r>
              <a:rPr spc="-65" dirty="0"/>
              <a:t> </a:t>
            </a:r>
            <a:r>
              <a:rPr spc="-325" dirty="0"/>
              <a:t>a</a:t>
            </a:r>
            <a:r>
              <a:rPr dirty="0"/>
              <a:t> </a:t>
            </a:r>
            <a:r>
              <a:rPr spc="-60" dirty="0"/>
              <a:t>été</a:t>
            </a:r>
            <a:r>
              <a:rPr spc="-10" dirty="0"/>
              <a:t> </a:t>
            </a:r>
            <a:r>
              <a:rPr spc="-175" dirty="0"/>
              <a:t>lancée</a:t>
            </a:r>
            <a:r>
              <a:rPr spc="-5" dirty="0"/>
              <a:t> </a:t>
            </a:r>
            <a:r>
              <a:rPr spc="-325" dirty="0"/>
              <a:t>à</a:t>
            </a:r>
            <a:r>
              <a:rPr dirty="0"/>
              <a:t> partir</a:t>
            </a:r>
            <a:r>
              <a:rPr spc="-15" dirty="0"/>
              <a:t> </a:t>
            </a:r>
            <a:r>
              <a:rPr spc="-160" dirty="0"/>
              <a:t>de</a:t>
            </a:r>
            <a:r>
              <a:rPr spc="-5" dirty="0"/>
              <a:t> </a:t>
            </a:r>
            <a:r>
              <a:rPr spc="-150" dirty="0"/>
              <a:t>2010</a:t>
            </a:r>
            <a:r>
              <a:rPr spc="-15" dirty="0"/>
              <a:t> </a:t>
            </a:r>
            <a:r>
              <a:rPr spc="-80" dirty="0"/>
              <a:t>par</a:t>
            </a:r>
            <a:r>
              <a:rPr spc="-15" dirty="0"/>
              <a:t> </a:t>
            </a:r>
            <a:r>
              <a:rPr spc="-120" dirty="0"/>
              <a:t>Françoise </a:t>
            </a:r>
            <a:r>
              <a:rPr spc="-100" dirty="0"/>
              <a:t>Chassaing</a:t>
            </a:r>
          </a:p>
          <a:p>
            <a:pPr marL="12700" marR="367030">
              <a:lnSpc>
                <a:spcPts val="2800"/>
              </a:lnSpc>
              <a:spcBef>
                <a:spcPts val="2000"/>
              </a:spcBef>
            </a:pPr>
            <a:r>
              <a:rPr spc="-120" dirty="0"/>
              <a:t>c’est,</a:t>
            </a:r>
            <a:r>
              <a:rPr spc="-240" dirty="0"/>
              <a:t> </a:t>
            </a:r>
            <a:r>
              <a:rPr dirty="0"/>
              <a:t>pour</a:t>
            </a:r>
            <a:r>
              <a:rPr spc="-25" dirty="0"/>
              <a:t> </a:t>
            </a:r>
            <a:r>
              <a:rPr spc="-170" dirty="0"/>
              <a:t>les</a:t>
            </a:r>
            <a:r>
              <a:rPr spc="-5" dirty="0"/>
              <a:t> </a:t>
            </a:r>
            <a:r>
              <a:rPr spc="-114" dirty="0"/>
              <a:t>golfeurs</a:t>
            </a:r>
            <a:r>
              <a:rPr spc="-5" dirty="0"/>
              <a:t> </a:t>
            </a:r>
            <a:r>
              <a:rPr spc="-160" dirty="0"/>
              <a:t>de</a:t>
            </a:r>
            <a:r>
              <a:rPr spc="-5" dirty="0"/>
              <a:t> </a:t>
            </a:r>
            <a:r>
              <a:rPr spc="-80" dirty="0"/>
              <a:t>l’A3C7,</a:t>
            </a:r>
            <a:r>
              <a:rPr spc="-240" dirty="0"/>
              <a:t> </a:t>
            </a:r>
            <a:r>
              <a:rPr spc="-120" dirty="0"/>
              <a:t>l’occasion</a:t>
            </a:r>
            <a:r>
              <a:rPr spc="-10" dirty="0"/>
              <a:t> </a:t>
            </a:r>
            <a:r>
              <a:rPr spc="-160" dirty="0"/>
              <a:t>de</a:t>
            </a:r>
            <a:r>
              <a:rPr spc="-5" dirty="0"/>
              <a:t> </a:t>
            </a:r>
            <a:r>
              <a:rPr spc="-20" dirty="0"/>
              <a:t>jouer </a:t>
            </a:r>
            <a:r>
              <a:rPr spc="-60" dirty="0"/>
              <a:t>sur</a:t>
            </a:r>
            <a:r>
              <a:rPr spc="-70" dirty="0"/>
              <a:t> </a:t>
            </a:r>
            <a:r>
              <a:rPr spc="-85" dirty="0"/>
              <a:t>différents</a:t>
            </a:r>
            <a:r>
              <a:rPr spc="-35" dirty="0"/>
              <a:t> </a:t>
            </a:r>
            <a:r>
              <a:rPr spc="-140" dirty="0"/>
              <a:t>golfs</a:t>
            </a:r>
            <a:r>
              <a:rPr spc="-25" dirty="0"/>
              <a:t> </a:t>
            </a:r>
            <a:r>
              <a:rPr dirty="0"/>
              <a:t>et</a:t>
            </a:r>
            <a:r>
              <a:rPr spc="-35" dirty="0"/>
              <a:t> </a:t>
            </a:r>
            <a:r>
              <a:rPr spc="-160" dirty="0"/>
              <a:t>de</a:t>
            </a:r>
            <a:r>
              <a:rPr spc="-5" dirty="0"/>
              <a:t> </a:t>
            </a:r>
            <a:r>
              <a:rPr spc="-55" dirty="0"/>
              <a:t>joindre</a:t>
            </a:r>
            <a:r>
              <a:rPr spc="-35" dirty="0"/>
              <a:t> </a:t>
            </a:r>
            <a:r>
              <a:rPr spc="-105" dirty="0"/>
              <a:t>l’agrément</a:t>
            </a:r>
            <a:r>
              <a:rPr spc="-40" dirty="0"/>
              <a:t> </a:t>
            </a:r>
            <a:r>
              <a:rPr spc="-25" dirty="0"/>
              <a:t>de </a:t>
            </a:r>
            <a:r>
              <a:rPr spc="-75" dirty="0"/>
              <a:t>rencontres</a:t>
            </a:r>
            <a:r>
              <a:rPr spc="-5" dirty="0"/>
              <a:t> </a:t>
            </a:r>
            <a:r>
              <a:rPr spc="-100" dirty="0"/>
              <a:t>sportives,</a:t>
            </a:r>
            <a:r>
              <a:rPr spc="-240" dirty="0"/>
              <a:t> </a:t>
            </a:r>
            <a:r>
              <a:rPr spc="-185" dirty="0"/>
              <a:t>amicales</a:t>
            </a:r>
            <a:r>
              <a:rPr dirty="0"/>
              <a:t> et</a:t>
            </a:r>
            <a:r>
              <a:rPr spc="-5" dirty="0"/>
              <a:t> </a:t>
            </a:r>
            <a:r>
              <a:rPr spc="-35" dirty="0"/>
              <a:t>gastronomique</a:t>
            </a:r>
          </a:p>
          <a:p>
            <a:pPr marL="12700" marR="763905">
              <a:lnSpc>
                <a:spcPts val="2800"/>
              </a:lnSpc>
              <a:spcBef>
                <a:spcPts val="2000"/>
              </a:spcBef>
              <a:tabLst>
                <a:tab pos="1270000" algn="l"/>
              </a:tabLst>
            </a:pPr>
            <a:r>
              <a:rPr spc="-160" dirty="0"/>
              <a:t>en</a:t>
            </a:r>
            <a:r>
              <a:rPr spc="-10" dirty="0"/>
              <a:t> </a:t>
            </a:r>
            <a:r>
              <a:rPr spc="-150" dirty="0"/>
              <a:t>2010</a:t>
            </a:r>
            <a:r>
              <a:rPr spc="-15" dirty="0"/>
              <a:t> </a:t>
            </a:r>
            <a:r>
              <a:rPr spc="-105" dirty="0"/>
              <a:t>l’équipe</a:t>
            </a:r>
            <a:r>
              <a:rPr spc="-40" dirty="0"/>
              <a:t> </a:t>
            </a:r>
            <a:r>
              <a:rPr spc="-120" dirty="0"/>
              <a:t>s’est</a:t>
            </a:r>
            <a:r>
              <a:rPr spc="-15" dirty="0"/>
              <a:t> </a:t>
            </a:r>
            <a:r>
              <a:rPr spc="-135" dirty="0"/>
              <a:t>distinguée</a:t>
            </a:r>
            <a:r>
              <a:rPr spc="-15" dirty="0"/>
              <a:t> </a:t>
            </a:r>
            <a:r>
              <a:rPr spc="-125" dirty="0"/>
              <a:t>(si,</a:t>
            </a:r>
            <a:r>
              <a:rPr spc="-240" dirty="0"/>
              <a:t> </a:t>
            </a:r>
            <a:r>
              <a:rPr spc="-135" dirty="0"/>
              <a:t>si</a:t>
            </a:r>
            <a:r>
              <a:rPr spc="-15" dirty="0"/>
              <a:t> </a:t>
            </a:r>
            <a:r>
              <a:rPr dirty="0"/>
              <a:t>!)</a:t>
            </a:r>
            <a:r>
              <a:rPr spc="-15" dirty="0"/>
              <a:t> </a:t>
            </a:r>
            <a:r>
              <a:rPr spc="-60" dirty="0"/>
              <a:t>sur</a:t>
            </a:r>
            <a:r>
              <a:rPr spc="-15" dirty="0"/>
              <a:t> </a:t>
            </a:r>
            <a:r>
              <a:rPr spc="-25" dirty="0"/>
              <a:t>les </a:t>
            </a:r>
            <a:r>
              <a:rPr spc="-10" dirty="0"/>
              <a:t>parcours</a:t>
            </a:r>
            <a:r>
              <a:rPr dirty="0"/>
              <a:t>	</a:t>
            </a:r>
            <a:r>
              <a:rPr spc="-200" dirty="0"/>
              <a:t>des</a:t>
            </a:r>
            <a:r>
              <a:rPr dirty="0"/>
              <a:t> </a:t>
            </a:r>
            <a:r>
              <a:rPr spc="-105" dirty="0"/>
              <a:t>Ormes,</a:t>
            </a:r>
            <a:r>
              <a:rPr spc="-240" dirty="0"/>
              <a:t> </a:t>
            </a:r>
            <a:r>
              <a:rPr spc="-160" dirty="0"/>
              <a:t>de</a:t>
            </a:r>
            <a:r>
              <a:rPr spc="5" dirty="0"/>
              <a:t> </a:t>
            </a:r>
            <a:r>
              <a:rPr spc="-195" dirty="0"/>
              <a:t>St</a:t>
            </a:r>
            <a:r>
              <a:rPr dirty="0"/>
              <a:t> </a:t>
            </a:r>
            <a:r>
              <a:rPr spc="-110" dirty="0"/>
              <a:t>Cast</a:t>
            </a:r>
            <a:r>
              <a:rPr dirty="0"/>
              <a:t> et</a:t>
            </a:r>
            <a:r>
              <a:rPr spc="5" dirty="0"/>
              <a:t> </a:t>
            </a:r>
            <a:r>
              <a:rPr spc="-160" dirty="0"/>
              <a:t>de</a:t>
            </a:r>
            <a:r>
              <a:rPr dirty="0"/>
              <a:t> </a:t>
            </a:r>
            <a:r>
              <a:rPr spc="-170" dirty="0"/>
              <a:t>Pleneuf</a:t>
            </a:r>
            <a:r>
              <a:rPr spc="-360" dirty="0"/>
              <a:t> </a:t>
            </a:r>
            <a:r>
              <a:rPr spc="-140" dirty="0"/>
              <a:t>Val </a:t>
            </a:r>
            <a:r>
              <a:rPr spc="-10" dirty="0"/>
              <a:t>André</a:t>
            </a:r>
          </a:p>
          <a:p>
            <a:pPr marL="12700" marR="497205">
              <a:lnSpc>
                <a:spcPts val="4800"/>
              </a:lnSpc>
              <a:spcBef>
                <a:spcPts val="400"/>
              </a:spcBef>
            </a:pPr>
            <a:r>
              <a:rPr spc="-160" dirty="0"/>
              <a:t>en</a:t>
            </a:r>
            <a:r>
              <a:rPr spc="20" dirty="0"/>
              <a:t> </a:t>
            </a:r>
            <a:r>
              <a:rPr spc="-150" dirty="0"/>
              <a:t>2011,</a:t>
            </a:r>
            <a:r>
              <a:rPr spc="-225" dirty="0"/>
              <a:t> </a:t>
            </a:r>
            <a:r>
              <a:rPr spc="-55" dirty="0"/>
              <a:t>c’était</a:t>
            </a:r>
            <a:r>
              <a:rPr spc="20" dirty="0"/>
              <a:t> </a:t>
            </a:r>
            <a:r>
              <a:rPr spc="-325" dirty="0"/>
              <a:t>à</a:t>
            </a:r>
            <a:r>
              <a:rPr spc="20" dirty="0"/>
              <a:t> </a:t>
            </a:r>
            <a:r>
              <a:rPr spc="-105" dirty="0"/>
              <a:t>Granville,</a:t>
            </a:r>
            <a:r>
              <a:rPr spc="-225" dirty="0"/>
              <a:t> </a:t>
            </a:r>
            <a:r>
              <a:rPr spc="-180" dirty="0"/>
              <a:t>Omaha</a:t>
            </a:r>
            <a:r>
              <a:rPr spc="15" dirty="0"/>
              <a:t> </a:t>
            </a:r>
            <a:r>
              <a:rPr spc="-204" dirty="0"/>
              <a:t>Beach,</a:t>
            </a:r>
            <a:r>
              <a:rPr spc="-225" dirty="0"/>
              <a:t> </a:t>
            </a:r>
            <a:r>
              <a:rPr spc="-10" dirty="0"/>
              <a:t>Baden </a:t>
            </a:r>
            <a:r>
              <a:rPr spc="-200" dirty="0"/>
              <a:t>des</a:t>
            </a:r>
            <a:r>
              <a:rPr dirty="0"/>
              <a:t> </a:t>
            </a:r>
            <a:r>
              <a:rPr spc="-105" dirty="0"/>
              <a:t>séjours</a:t>
            </a:r>
            <a:r>
              <a:rPr spc="-65" dirty="0"/>
              <a:t> </a:t>
            </a:r>
            <a:r>
              <a:rPr spc="-40" dirty="0"/>
              <a:t>d’initiation</a:t>
            </a:r>
            <a:r>
              <a:rPr spc="-65" dirty="0"/>
              <a:t> </a:t>
            </a:r>
            <a:r>
              <a:rPr dirty="0"/>
              <a:t>et</a:t>
            </a:r>
            <a:r>
              <a:rPr spc="-30" dirty="0"/>
              <a:t> </a:t>
            </a:r>
            <a:r>
              <a:rPr spc="-160" dirty="0"/>
              <a:t>de</a:t>
            </a:r>
            <a:r>
              <a:rPr spc="-10" dirty="0"/>
              <a:t> </a:t>
            </a:r>
            <a:r>
              <a:rPr spc="-85" dirty="0"/>
              <a:t>perfectionnement</a:t>
            </a:r>
            <a:r>
              <a:rPr spc="-30" dirty="0"/>
              <a:t> </a:t>
            </a:r>
            <a:r>
              <a:rPr spc="-20" dirty="0"/>
              <a:t>sont</a:t>
            </a:r>
          </a:p>
          <a:p>
            <a:pPr marL="12700">
              <a:lnSpc>
                <a:spcPts val="2320"/>
              </a:lnSpc>
            </a:pPr>
            <a:r>
              <a:rPr spc="-210" dirty="0"/>
              <a:t>aussi</a:t>
            </a:r>
            <a:r>
              <a:rPr dirty="0"/>
              <a:t> </a:t>
            </a:r>
            <a:r>
              <a:rPr spc="-165" dirty="0"/>
              <a:t>organisés</a:t>
            </a:r>
            <a:r>
              <a:rPr spc="-5" dirty="0"/>
              <a:t> </a:t>
            </a:r>
            <a:r>
              <a:rPr spc="-235" dirty="0"/>
              <a:t>au</a:t>
            </a:r>
            <a:r>
              <a:rPr dirty="0"/>
              <a:t> </a:t>
            </a:r>
            <a:r>
              <a:rPr spc="-65" dirty="0"/>
              <a:t>centre</a:t>
            </a:r>
            <a:r>
              <a:rPr spc="-10" dirty="0"/>
              <a:t> </a:t>
            </a:r>
            <a:r>
              <a:rPr spc="-160" dirty="0"/>
              <a:t>de</a:t>
            </a:r>
            <a:r>
              <a:rPr spc="-5" dirty="0"/>
              <a:t> </a:t>
            </a:r>
            <a:r>
              <a:rPr spc="-225" dirty="0"/>
              <a:t>vacances</a:t>
            </a:r>
            <a:r>
              <a:rPr dirty="0"/>
              <a:t> d </a:t>
            </a:r>
            <a:r>
              <a:rPr spc="-135" dirty="0"/>
              <a:t>l’ORTF</a:t>
            </a:r>
            <a:r>
              <a:rPr spc="-5" dirty="0"/>
              <a:t> </a:t>
            </a:r>
            <a:r>
              <a:rPr spc="-325" dirty="0"/>
              <a:t>à</a:t>
            </a:r>
            <a:r>
              <a:rPr dirty="0"/>
              <a:t> </a:t>
            </a:r>
            <a:r>
              <a:rPr spc="-60" dirty="0"/>
              <a:t>lalinde</a:t>
            </a:r>
          </a:p>
          <a:p>
            <a:pPr marL="12700" marR="1621790">
              <a:lnSpc>
                <a:spcPts val="2800"/>
              </a:lnSpc>
              <a:spcBef>
                <a:spcPts val="2080"/>
              </a:spcBef>
            </a:pPr>
            <a:r>
              <a:rPr spc="-114" dirty="0"/>
              <a:t>enfin,</a:t>
            </a:r>
            <a:r>
              <a:rPr spc="-235" dirty="0"/>
              <a:t> </a:t>
            </a:r>
            <a:r>
              <a:rPr spc="-160" dirty="0"/>
              <a:t>en</a:t>
            </a:r>
            <a:r>
              <a:rPr spc="10" dirty="0"/>
              <a:t> </a:t>
            </a:r>
            <a:r>
              <a:rPr spc="-150" dirty="0"/>
              <a:t>2012,</a:t>
            </a:r>
            <a:r>
              <a:rPr spc="-235" dirty="0"/>
              <a:t> </a:t>
            </a:r>
            <a:r>
              <a:rPr spc="-145" dirty="0"/>
              <a:t>nous</a:t>
            </a:r>
            <a:r>
              <a:rPr spc="10" dirty="0"/>
              <a:t> </a:t>
            </a:r>
            <a:r>
              <a:rPr spc="-75" dirty="0"/>
              <a:t>étions</a:t>
            </a:r>
            <a:r>
              <a:rPr spc="10" dirty="0"/>
              <a:t> </a:t>
            </a:r>
            <a:r>
              <a:rPr spc="-325" dirty="0"/>
              <a:t>à</a:t>
            </a:r>
            <a:r>
              <a:rPr spc="15" dirty="0"/>
              <a:t> </a:t>
            </a:r>
            <a:r>
              <a:rPr spc="-185" dirty="0"/>
              <a:t>Cap</a:t>
            </a:r>
            <a:r>
              <a:rPr spc="10" dirty="0"/>
              <a:t> </a:t>
            </a:r>
            <a:r>
              <a:rPr spc="-145" dirty="0"/>
              <a:t>Malo,</a:t>
            </a:r>
            <a:r>
              <a:rPr spc="-235" dirty="0"/>
              <a:t> </a:t>
            </a:r>
            <a:r>
              <a:rPr spc="-325" dirty="0"/>
              <a:t>à</a:t>
            </a:r>
            <a:r>
              <a:rPr spc="10" dirty="0"/>
              <a:t> </a:t>
            </a:r>
            <a:r>
              <a:rPr spc="-65" dirty="0"/>
              <a:t>la </a:t>
            </a:r>
            <a:r>
              <a:rPr spc="-60" dirty="0"/>
              <a:t>Freslonnière,...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-25400" y="1498600"/>
            <a:ext cx="8513445" cy="6362700"/>
            <a:chOff x="-25400" y="1498600"/>
            <a:chExt cx="8513445" cy="63627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9100" y="1524000"/>
              <a:ext cx="4233332" cy="31480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29100" y="1524000"/>
              <a:ext cx="4233545" cy="3148330"/>
            </a:xfrm>
            <a:custGeom>
              <a:avLst/>
              <a:gdLst/>
              <a:ahLst/>
              <a:cxnLst/>
              <a:rect l="l" t="t" r="r" b="b"/>
              <a:pathLst>
                <a:path w="4233545" h="3148329">
                  <a:moveTo>
                    <a:pt x="0" y="0"/>
                  </a:moveTo>
                  <a:lnTo>
                    <a:pt x="4233334" y="0"/>
                  </a:lnTo>
                  <a:lnTo>
                    <a:pt x="4233334" y="3148048"/>
                  </a:lnTo>
                  <a:lnTo>
                    <a:pt x="0" y="3148048"/>
                  </a:lnTo>
                  <a:lnTo>
                    <a:pt x="0" y="0"/>
                  </a:lnTo>
                  <a:close/>
                </a:path>
              </a:pathLst>
            </a:custGeom>
            <a:ln w="50799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9100" y="4686298"/>
              <a:ext cx="4233332" cy="31264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229100" y="4686300"/>
              <a:ext cx="4233545" cy="3126740"/>
            </a:xfrm>
            <a:custGeom>
              <a:avLst/>
              <a:gdLst/>
              <a:ahLst/>
              <a:cxnLst/>
              <a:rect l="l" t="t" r="r" b="b"/>
              <a:pathLst>
                <a:path w="4233545" h="3126740">
                  <a:moveTo>
                    <a:pt x="0" y="0"/>
                  </a:moveTo>
                  <a:lnTo>
                    <a:pt x="4233334" y="0"/>
                  </a:lnTo>
                  <a:lnTo>
                    <a:pt x="4233334" y="3126484"/>
                  </a:lnTo>
                  <a:lnTo>
                    <a:pt x="0" y="3126484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524000"/>
              <a:ext cx="4233332" cy="31750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1524000"/>
              <a:ext cx="4233545" cy="3175000"/>
            </a:xfrm>
            <a:custGeom>
              <a:avLst/>
              <a:gdLst/>
              <a:ahLst/>
              <a:cxnLst/>
              <a:rect l="l" t="t" r="r" b="b"/>
              <a:pathLst>
                <a:path w="4233545" h="3175000">
                  <a:moveTo>
                    <a:pt x="0" y="0"/>
                  </a:moveTo>
                  <a:lnTo>
                    <a:pt x="4233332" y="0"/>
                  </a:lnTo>
                  <a:lnTo>
                    <a:pt x="4233332" y="3175000"/>
                  </a:lnTo>
                  <a:lnTo>
                    <a:pt x="0" y="3175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660900"/>
              <a:ext cx="4233332" cy="31750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4660900"/>
              <a:ext cx="4233545" cy="3175000"/>
            </a:xfrm>
            <a:custGeom>
              <a:avLst/>
              <a:gdLst/>
              <a:ahLst/>
              <a:cxnLst/>
              <a:rect l="l" t="t" r="r" b="b"/>
              <a:pathLst>
                <a:path w="4233545" h="3175000">
                  <a:moveTo>
                    <a:pt x="0" y="0"/>
                  </a:moveTo>
                  <a:lnTo>
                    <a:pt x="4233332" y="0"/>
                  </a:lnTo>
                  <a:lnTo>
                    <a:pt x="4233332" y="3175000"/>
                  </a:lnTo>
                  <a:lnTo>
                    <a:pt x="0" y="3175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pc="-605" dirty="0"/>
              <a:t>Les</a:t>
            </a:r>
            <a:r>
              <a:rPr spc="-114" dirty="0"/>
              <a:t> </a:t>
            </a:r>
            <a:r>
              <a:rPr spc="-610" dirty="0"/>
              <a:t>assemblées</a:t>
            </a:r>
            <a:r>
              <a:rPr spc="-114" dirty="0"/>
              <a:t> </a:t>
            </a:r>
            <a:r>
              <a:rPr spc="-505" dirty="0"/>
              <a:t>générales</a:t>
            </a:r>
            <a:r>
              <a:rPr spc="-114" dirty="0"/>
              <a:t> </a:t>
            </a:r>
            <a:r>
              <a:rPr spc="-440" dirty="0"/>
              <a:t>de</a:t>
            </a:r>
            <a:r>
              <a:rPr spc="-114" dirty="0"/>
              <a:t> </a:t>
            </a:r>
            <a:r>
              <a:rPr spc="-440" dirty="0"/>
              <a:t>2008</a:t>
            </a:r>
            <a:r>
              <a:rPr spc="-114" dirty="0"/>
              <a:t> </a:t>
            </a:r>
            <a:r>
              <a:rPr dirty="0"/>
              <a:t>et</a:t>
            </a:r>
            <a:r>
              <a:rPr spc="-275" dirty="0"/>
              <a:t> </a:t>
            </a:r>
            <a:r>
              <a:rPr spc="-475" dirty="0"/>
              <a:t>2009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09700" y="17752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09700" y="35532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9700" y="4950276"/>
            <a:ext cx="225425" cy="1338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17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  <a:p>
            <a:pPr marL="12700">
              <a:lnSpc>
                <a:spcPts val="5170"/>
              </a:lnSpc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09700" y="69822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9600" y="1930400"/>
            <a:ext cx="6005195" cy="6390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228600">
              <a:lnSpc>
                <a:spcPts val="3000"/>
              </a:lnSpc>
              <a:spcBef>
                <a:spcPts val="300"/>
              </a:spcBef>
            </a:pPr>
            <a:r>
              <a:rPr sz="2600" spc="-330" dirty="0">
                <a:latin typeface="Arial"/>
                <a:cs typeface="Arial"/>
              </a:rPr>
              <a:t>En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2008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35" dirty="0">
                <a:latin typeface="Arial"/>
                <a:cs typeface="Arial"/>
              </a:rPr>
              <a:t>et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2009,</a:t>
            </a:r>
            <a:r>
              <a:rPr sz="2600" spc="-350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les</a:t>
            </a:r>
            <a:r>
              <a:rPr sz="2600" spc="-350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AG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285" dirty="0">
                <a:latin typeface="Arial"/>
                <a:cs typeface="Arial"/>
              </a:rPr>
              <a:t>se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tiennent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 </a:t>
            </a:r>
            <a:r>
              <a:rPr sz="2600" spc="-160" dirty="0">
                <a:latin typeface="Arial"/>
                <a:cs typeface="Arial"/>
              </a:rPr>
              <a:t>Acigné, </a:t>
            </a:r>
            <a:r>
              <a:rPr sz="2600" spc="-275" dirty="0">
                <a:latin typeface="Arial"/>
                <a:cs typeface="Arial"/>
              </a:rPr>
              <a:t>dans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le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180" dirty="0">
                <a:latin typeface="Arial"/>
                <a:cs typeface="Arial"/>
              </a:rPr>
              <a:t>complexe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195" dirty="0">
                <a:latin typeface="Arial"/>
                <a:cs typeface="Arial"/>
              </a:rPr>
              <a:t>social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200" dirty="0">
                <a:latin typeface="Arial"/>
                <a:cs typeface="Arial"/>
              </a:rPr>
              <a:t>de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210" dirty="0">
                <a:latin typeface="Arial"/>
                <a:cs typeface="Arial"/>
              </a:rPr>
              <a:t>la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240" dirty="0">
                <a:latin typeface="Arial"/>
                <a:cs typeface="Arial"/>
              </a:rPr>
              <a:t>Passerelle,</a:t>
            </a:r>
            <a:r>
              <a:rPr sz="2600" spc="-33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mis </a:t>
            </a:r>
            <a:r>
              <a:rPr sz="2600" spc="-140" dirty="0">
                <a:latin typeface="Arial"/>
                <a:cs typeface="Arial"/>
              </a:rPr>
              <a:t>gratuitement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la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disposition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250" dirty="0">
                <a:latin typeface="Arial"/>
                <a:cs typeface="Arial"/>
              </a:rPr>
              <a:t>des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175" dirty="0">
                <a:latin typeface="Arial"/>
                <a:cs typeface="Arial"/>
              </a:rPr>
              <a:t>associations </a:t>
            </a:r>
            <a:r>
              <a:rPr sz="2600" spc="-155" dirty="0">
                <a:latin typeface="Arial"/>
                <a:cs typeface="Arial"/>
              </a:rPr>
              <a:t>par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la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Mairie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ts val="3060"/>
              </a:lnSpc>
              <a:spcBef>
                <a:spcPts val="1800"/>
              </a:spcBef>
            </a:pPr>
            <a:r>
              <a:rPr sz="2600" spc="-190" dirty="0">
                <a:latin typeface="Arial"/>
                <a:cs typeface="Arial"/>
              </a:rPr>
              <a:t>50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190" dirty="0">
                <a:latin typeface="Arial"/>
                <a:cs typeface="Arial"/>
              </a:rPr>
              <a:t>60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195" dirty="0">
                <a:latin typeface="Arial"/>
                <a:cs typeface="Arial"/>
              </a:rPr>
              <a:t>adhérents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présents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35" dirty="0">
                <a:latin typeface="Arial"/>
                <a:cs typeface="Arial"/>
              </a:rPr>
              <a:t>et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190" dirty="0">
                <a:latin typeface="Arial"/>
                <a:cs typeface="Arial"/>
              </a:rPr>
              <a:t>10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15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ts val="3000"/>
              </a:lnSpc>
            </a:pPr>
            <a:r>
              <a:rPr sz="2600" spc="-240" dirty="0">
                <a:latin typeface="Arial"/>
                <a:cs typeface="Arial"/>
              </a:rPr>
              <a:t>mandats,</a:t>
            </a:r>
            <a:r>
              <a:rPr sz="2600" spc="-345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sur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200" dirty="0">
                <a:latin typeface="Arial"/>
                <a:cs typeface="Arial"/>
              </a:rPr>
              <a:t>115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(2008)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35" dirty="0">
                <a:latin typeface="Arial"/>
                <a:cs typeface="Arial"/>
              </a:rPr>
              <a:t>et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200" dirty="0">
                <a:latin typeface="Arial"/>
                <a:cs typeface="Arial"/>
              </a:rPr>
              <a:t>130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50" dirty="0">
                <a:latin typeface="Arial"/>
                <a:cs typeface="Arial"/>
              </a:rPr>
              <a:t>adhérents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ts val="3060"/>
              </a:lnSpc>
            </a:pPr>
            <a:r>
              <a:rPr sz="2600" spc="-10" dirty="0">
                <a:latin typeface="Arial"/>
                <a:cs typeface="Arial"/>
              </a:rPr>
              <a:t>(2009)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2600" spc="-145" dirty="0">
                <a:latin typeface="Arial"/>
                <a:cs typeface="Arial"/>
              </a:rPr>
              <a:t>le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220" dirty="0">
                <a:latin typeface="Arial"/>
                <a:cs typeface="Arial"/>
              </a:rPr>
              <a:t>sigle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de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14" dirty="0">
                <a:latin typeface="Arial"/>
                <a:cs typeface="Arial"/>
              </a:rPr>
              <a:t>l’A3C7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est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adopté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en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2008</a:t>
            </a:r>
            <a:endParaRPr sz="2600">
              <a:latin typeface="Arial"/>
              <a:cs typeface="Arial"/>
            </a:endParaRPr>
          </a:p>
          <a:p>
            <a:pPr marL="12700" marR="5080">
              <a:lnSpc>
                <a:spcPts val="3000"/>
              </a:lnSpc>
              <a:spcBef>
                <a:spcPts val="2080"/>
              </a:spcBef>
            </a:pPr>
            <a:r>
              <a:rPr sz="2600" spc="-215" dirty="0">
                <a:latin typeface="Arial"/>
                <a:cs typeface="Arial"/>
              </a:rPr>
              <a:t>les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229" dirty="0">
                <a:latin typeface="Arial"/>
                <a:cs typeface="Arial"/>
              </a:rPr>
              <a:t>discussions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portent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160" dirty="0">
                <a:latin typeface="Arial"/>
                <a:cs typeface="Arial"/>
              </a:rPr>
              <a:t>encore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sur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les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105" dirty="0">
                <a:latin typeface="Arial"/>
                <a:cs typeface="Arial"/>
              </a:rPr>
              <a:t>relations </a:t>
            </a:r>
            <a:r>
              <a:rPr sz="2600" spc="-300" dirty="0">
                <a:latin typeface="Arial"/>
                <a:cs typeface="Arial"/>
              </a:rPr>
              <a:t>avec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les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225" dirty="0">
                <a:latin typeface="Arial"/>
                <a:cs typeface="Arial"/>
              </a:rPr>
              <a:t>organismes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195" dirty="0">
                <a:latin typeface="Arial"/>
                <a:cs typeface="Arial"/>
              </a:rPr>
              <a:t>sociaux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254" dirty="0">
                <a:latin typeface="Arial"/>
                <a:cs typeface="Arial"/>
              </a:rPr>
              <a:t>des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65" dirty="0">
                <a:latin typeface="Arial"/>
                <a:cs typeface="Arial"/>
              </a:rPr>
              <a:t>maisons- </a:t>
            </a:r>
            <a:r>
              <a:rPr sz="2600" spc="-10" dirty="0">
                <a:latin typeface="Arial"/>
                <a:cs typeface="Arial"/>
              </a:rPr>
              <a:t>mères</a:t>
            </a:r>
            <a:endParaRPr sz="2600">
              <a:latin typeface="Arial"/>
              <a:cs typeface="Arial"/>
            </a:endParaRPr>
          </a:p>
          <a:p>
            <a:pPr marL="12700" marR="261620">
              <a:lnSpc>
                <a:spcPts val="3000"/>
              </a:lnSpc>
              <a:spcBef>
                <a:spcPts val="2000"/>
              </a:spcBef>
            </a:pPr>
            <a:r>
              <a:rPr sz="2600" spc="-170" dirty="0">
                <a:latin typeface="Arial"/>
                <a:cs typeface="Arial"/>
              </a:rPr>
              <a:t>l’activité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175" dirty="0">
                <a:latin typeface="Arial"/>
                <a:cs typeface="Arial"/>
              </a:rPr>
              <a:t>historique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sur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le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210" dirty="0">
                <a:latin typeface="Arial"/>
                <a:cs typeface="Arial"/>
              </a:rPr>
              <a:t>CCETT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est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175" dirty="0">
                <a:latin typeface="Arial"/>
                <a:cs typeface="Arial"/>
              </a:rPr>
              <a:t>modeste, </a:t>
            </a:r>
            <a:r>
              <a:rPr sz="2600" spc="-250" dirty="0">
                <a:latin typeface="Arial"/>
                <a:cs typeface="Arial"/>
              </a:rPr>
              <a:t>malgré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254" dirty="0">
                <a:latin typeface="Arial"/>
                <a:cs typeface="Arial"/>
              </a:rPr>
              <a:t>les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efforts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d’Hervé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330" dirty="0">
                <a:latin typeface="Arial"/>
                <a:cs typeface="Arial"/>
              </a:rPr>
              <a:t>Layec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qui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a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245" dirty="0">
                <a:latin typeface="Arial"/>
                <a:cs typeface="Arial"/>
              </a:rPr>
              <a:t>mis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en </a:t>
            </a:r>
            <a:r>
              <a:rPr sz="2600" spc="-260" dirty="0">
                <a:latin typeface="Arial"/>
                <a:cs typeface="Arial"/>
              </a:rPr>
              <a:t>place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220" dirty="0">
                <a:latin typeface="Arial"/>
                <a:cs typeface="Arial"/>
              </a:rPr>
              <a:t>un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wiki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contributif</a:t>
            </a:r>
            <a:r>
              <a:rPr sz="2600" spc="-175" dirty="0">
                <a:latin typeface="Arial"/>
                <a:cs typeface="Arial"/>
              </a:rPr>
              <a:t> sur</a:t>
            </a:r>
            <a:r>
              <a:rPr sz="2600" spc="-170" dirty="0">
                <a:latin typeface="Arial"/>
                <a:cs typeface="Arial"/>
              </a:rPr>
              <a:t> le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site</a:t>
            </a:r>
            <a:r>
              <a:rPr sz="2600" spc="-27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web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013700" y="1663700"/>
            <a:ext cx="8178800" cy="2760345"/>
            <a:chOff x="8013700" y="1663700"/>
            <a:chExt cx="8178800" cy="276034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9100" y="1689100"/>
              <a:ext cx="4064000" cy="27093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039100" y="1689100"/>
              <a:ext cx="4064000" cy="2709545"/>
            </a:xfrm>
            <a:custGeom>
              <a:avLst/>
              <a:gdLst/>
              <a:ahLst/>
              <a:cxnLst/>
              <a:rect l="l" t="t" r="r" b="b"/>
              <a:pathLst>
                <a:path w="4064000" h="2709545">
                  <a:moveTo>
                    <a:pt x="0" y="0"/>
                  </a:moveTo>
                  <a:lnTo>
                    <a:pt x="4064000" y="0"/>
                  </a:lnTo>
                  <a:lnTo>
                    <a:pt x="4064000" y="2709332"/>
                  </a:lnTo>
                  <a:lnTo>
                    <a:pt x="0" y="2709332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03100" y="1689100"/>
              <a:ext cx="4064000" cy="270933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103100" y="1689100"/>
              <a:ext cx="4064000" cy="2709545"/>
            </a:xfrm>
            <a:custGeom>
              <a:avLst/>
              <a:gdLst/>
              <a:ahLst/>
              <a:cxnLst/>
              <a:rect l="l" t="t" r="r" b="b"/>
              <a:pathLst>
                <a:path w="4064000" h="2709545">
                  <a:moveTo>
                    <a:pt x="0" y="0"/>
                  </a:moveTo>
                  <a:lnTo>
                    <a:pt x="4064000" y="0"/>
                  </a:lnTo>
                  <a:lnTo>
                    <a:pt x="4064000" y="2709332"/>
                  </a:lnTo>
                  <a:lnTo>
                    <a:pt x="0" y="2709332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013700" y="4927600"/>
            <a:ext cx="8178800" cy="2760345"/>
            <a:chOff x="8013700" y="4927600"/>
            <a:chExt cx="8178800" cy="276034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9100" y="4953000"/>
              <a:ext cx="4064000" cy="270933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039100" y="4953000"/>
              <a:ext cx="4064000" cy="2709545"/>
            </a:xfrm>
            <a:custGeom>
              <a:avLst/>
              <a:gdLst/>
              <a:ahLst/>
              <a:cxnLst/>
              <a:rect l="l" t="t" r="r" b="b"/>
              <a:pathLst>
                <a:path w="4064000" h="2709545">
                  <a:moveTo>
                    <a:pt x="0" y="0"/>
                  </a:moveTo>
                  <a:lnTo>
                    <a:pt x="4064000" y="0"/>
                  </a:lnTo>
                  <a:lnTo>
                    <a:pt x="4064000" y="2709332"/>
                  </a:lnTo>
                  <a:lnTo>
                    <a:pt x="0" y="2709332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03100" y="4953000"/>
              <a:ext cx="4064000" cy="270933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2103100" y="4953000"/>
              <a:ext cx="4064000" cy="2709545"/>
            </a:xfrm>
            <a:custGeom>
              <a:avLst/>
              <a:gdLst/>
              <a:ahLst/>
              <a:cxnLst/>
              <a:rect l="l" t="t" r="r" b="b"/>
              <a:pathLst>
                <a:path w="4064000" h="2709545">
                  <a:moveTo>
                    <a:pt x="0" y="0"/>
                  </a:moveTo>
                  <a:lnTo>
                    <a:pt x="4064000" y="0"/>
                  </a:lnTo>
                  <a:lnTo>
                    <a:pt x="4064000" y="2709332"/>
                  </a:lnTo>
                  <a:lnTo>
                    <a:pt x="0" y="2709332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179949" y="4442883"/>
            <a:ext cx="5774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0" dirty="0">
                <a:latin typeface="Arial"/>
                <a:cs typeface="Arial"/>
              </a:rPr>
              <a:t>2008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: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assemblée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le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matin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débat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l’après-</a:t>
            </a:r>
            <a:r>
              <a:rPr sz="2400" spc="-20" dirty="0">
                <a:latin typeface="Arial"/>
                <a:cs typeface="Arial"/>
              </a:rPr>
              <a:t>midi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19" name="object 19"/>
          <p:cNvSpPr txBox="1"/>
          <p:nvPr/>
        </p:nvSpPr>
        <p:spPr>
          <a:xfrm>
            <a:off x="9614214" y="7838016"/>
            <a:ext cx="4921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0" dirty="0">
                <a:latin typeface="Arial"/>
                <a:cs typeface="Arial"/>
              </a:rPr>
              <a:t>2009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: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185" dirty="0">
                <a:latin typeface="Arial"/>
                <a:cs typeface="Arial"/>
              </a:rPr>
              <a:t>même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chose,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matin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40" dirty="0">
                <a:latin typeface="Arial"/>
                <a:cs typeface="Arial"/>
              </a:rPr>
              <a:t>après-</a:t>
            </a:r>
            <a:r>
              <a:rPr sz="2400" spc="-30" dirty="0">
                <a:latin typeface="Arial"/>
                <a:cs typeface="Arial"/>
              </a:rPr>
              <a:t>midi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2504" y="114300"/>
            <a:ext cx="1190307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0" dirty="0"/>
              <a:t>Les</a:t>
            </a:r>
            <a:r>
              <a:rPr spc="10" dirty="0"/>
              <a:t> </a:t>
            </a:r>
            <a:r>
              <a:rPr spc="-260" dirty="0"/>
              <a:t>activités</a:t>
            </a:r>
            <a:r>
              <a:rPr spc="15" dirty="0"/>
              <a:t> </a:t>
            </a:r>
            <a:r>
              <a:rPr spc="-360" dirty="0"/>
              <a:t>permanentes</a:t>
            </a:r>
            <a:r>
              <a:rPr spc="10" dirty="0"/>
              <a:t> </a:t>
            </a:r>
            <a:r>
              <a:rPr spc="-395" dirty="0"/>
              <a:t>:</a:t>
            </a:r>
            <a:r>
              <a:rPr spc="-625" dirty="0"/>
              <a:t> </a:t>
            </a:r>
            <a:r>
              <a:rPr spc="-270" dirty="0"/>
              <a:t>le</a:t>
            </a:r>
            <a:r>
              <a:rPr spc="15" dirty="0"/>
              <a:t> </a:t>
            </a:r>
            <a:r>
              <a:rPr spc="-290" dirty="0"/>
              <a:t>bridge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05900" y="3111986"/>
            <a:ext cx="240665" cy="7556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50" spc="30" dirty="0">
                <a:latin typeface="Arial"/>
                <a:cs typeface="Arial"/>
              </a:rPr>
              <a:t>•</a:t>
            </a:r>
            <a:endParaRPr sz="47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05900" y="4654477"/>
            <a:ext cx="240665" cy="2159000"/>
          </a:xfrm>
          <a:prstGeom prst="rect">
            <a:avLst/>
          </a:prstGeom>
        </p:spPr>
        <p:txBody>
          <a:bodyPr vert="horz" wrap="square" lIns="0" tIns="354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90"/>
              </a:spcBef>
            </a:pPr>
            <a:r>
              <a:rPr sz="4750" spc="30" dirty="0">
                <a:latin typeface="Arial"/>
                <a:cs typeface="Arial"/>
              </a:rPr>
              <a:t>•</a:t>
            </a:r>
            <a:endParaRPr sz="4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0"/>
              </a:spcBef>
            </a:pPr>
            <a:r>
              <a:rPr sz="4750" spc="30" dirty="0">
                <a:latin typeface="Arial"/>
                <a:cs typeface="Arial"/>
              </a:rPr>
              <a:t>•</a:t>
            </a:r>
            <a:endParaRPr sz="4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80500" y="1803400"/>
            <a:ext cx="5852160" cy="60909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08000" marR="328930" indent="-469900" algn="just">
              <a:lnSpc>
                <a:spcPts val="3200"/>
              </a:lnSpc>
              <a:spcBef>
                <a:spcPts val="340"/>
              </a:spcBef>
              <a:buSzPct val="169642"/>
              <a:buChar char="•"/>
              <a:tabLst>
                <a:tab pos="508000" algn="l"/>
              </a:tabLst>
            </a:pPr>
            <a:r>
              <a:rPr sz="2800" spc="-20" dirty="0">
                <a:latin typeface="Arial"/>
                <a:cs typeface="Arial"/>
              </a:rPr>
              <a:t>Activité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200" dirty="0">
                <a:latin typeface="Arial"/>
                <a:cs typeface="Arial"/>
              </a:rPr>
              <a:t>lancée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175" dirty="0">
                <a:latin typeface="Arial"/>
                <a:cs typeface="Arial"/>
              </a:rPr>
              <a:t>également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180" dirty="0">
                <a:latin typeface="Arial"/>
                <a:cs typeface="Arial"/>
              </a:rPr>
              <a:t>en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2010 </a:t>
            </a:r>
            <a:r>
              <a:rPr sz="2800" spc="-90" dirty="0">
                <a:latin typeface="Arial"/>
                <a:cs typeface="Arial"/>
              </a:rPr>
              <a:t>par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70" dirty="0">
                <a:latin typeface="Arial"/>
                <a:cs typeface="Arial"/>
              </a:rPr>
              <a:t>Françoise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45" dirty="0">
                <a:latin typeface="Arial"/>
                <a:cs typeface="Arial"/>
              </a:rPr>
              <a:t>Chassaing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-195" dirty="0">
                <a:latin typeface="Arial"/>
                <a:cs typeface="Arial"/>
              </a:rPr>
              <a:t>(grâces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lui </a:t>
            </a:r>
            <a:r>
              <a:rPr sz="2800" spc="-85" dirty="0">
                <a:latin typeface="Arial"/>
                <a:cs typeface="Arial"/>
              </a:rPr>
              <a:t>soient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rendues)</a:t>
            </a:r>
            <a:endParaRPr sz="2800">
              <a:latin typeface="Arial"/>
              <a:cs typeface="Arial"/>
            </a:endParaRPr>
          </a:p>
          <a:p>
            <a:pPr marL="508000" marR="43180">
              <a:lnSpc>
                <a:spcPts val="3200"/>
              </a:lnSpc>
              <a:spcBef>
                <a:spcPts val="2000"/>
              </a:spcBef>
            </a:pPr>
            <a:r>
              <a:rPr sz="2800" spc="-180" dirty="0">
                <a:latin typeface="Arial"/>
                <a:cs typeface="Arial"/>
              </a:rPr>
              <a:t>en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75" dirty="0">
                <a:latin typeface="Arial"/>
                <a:cs typeface="Arial"/>
              </a:rPr>
              <a:t>2010,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l’équipe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80" dirty="0">
                <a:latin typeface="Arial"/>
                <a:cs typeface="Arial"/>
              </a:rPr>
              <a:t>A3C7 </a:t>
            </a:r>
            <a:r>
              <a:rPr sz="2800" spc="-40" dirty="0">
                <a:latin typeface="Arial"/>
                <a:cs typeface="Arial"/>
              </a:rPr>
              <a:t>était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295" dirty="0">
                <a:latin typeface="Arial"/>
                <a:cs typeface="Arial"/>
              </a:rPr>
              <a:t>engagée </a:t>
            </a:r>
            <a:r>
              <a:rPr sz="2800" spc="-260" dirty="0">
                <a:latin typeface="Arial"/>
                <a:cs typeface="Arial"/>
              </a:rPr>
              <a:t>dans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le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145" dirty="0">
                <a:latin typeface="Arial"/>
                <a:cs typeface="Arial"/>
              </a:rPr>
              <a:t>championnat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corpo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et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elle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425" dirty="0">
                <a:latin typeface="Arial"/>
                <a:cs typeface="Arial"/>
              </a:rPr>
              <a:t>a </a:t>
            </a:r>
            <a:r>
              <a:rPr sz="2800" dirty="0">
                <a:latin typeface="Arial"/>
                <a:cs typeface="Arial"/>
              </a:rPr>
              <a:t>fini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5</a:t>
            </a:r>
            <a:r>
              <a:rPr sz="2775" spc="-127" baseline="25525" dirty="0">
                <a:latin typeface="Arial"/>
                <a:cs typeface="Arial"/>
              </a:rPr>
              <a:t>ème</a:t>
            </a:r>
            <a:r>
              <a:rPr sz="2775" spc="52" baseline="25525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sur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14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-180" dirty="0">
                <a:latin typeface="Arial"/>
                <a:cs typeface="Arial"/>
              </a:rPr>
              <a:t>en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5" dirty="0">
                <a:latin typeface="Arial"/>
                <a:cs typeface="Arial"/>
              </a:rPr>
              <a:t>championnat </a:t>
            </a:r>
            <a:r>
              <a:rPr sz="2800" spc="-10" dirty="0">
                <a:latin typeface="Arial"/>
                <a:cs typeface="Arial"/>
              </a:rPr>
              <a:t>régional</a:t>
            </a:r>
            <a:endParaRPr sz="2800">
              <a:latin typeface="Arial"/>
              <a:cs typeface="Arial"/>
            </a:endParaRPr>
          </a:p>
          <a:p>
            <a:pPr marL="508000" marR="411480">
              <a:lnSpc>
                <a:spcPts val="3200"/>
              </a:lnSpc>
              <a:spcBef>
                <a:spcPts val="2000"/>
              </a:spcBef>
            </a:pPr>
            <a:r>
              <a:rPr sz="2800" spc="-180" dirty="0">
                <a:latin typeface="Arial"/>
                <a:cs typeface="Arial"/>
              </a:rPr>
              <a:t>en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75" dirty="0">
                <a:latin typeface="Arial"/>
                <a:cs typeface="Arial"/>
              </a:rPr>
              <a:t>2011,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165" dirty="0">
                <a:latin typeface="Arial"/>
                <a:cs typeface="Arial"/>
              </a:rPr>
              <a:t>nous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250" dirty="0">
                <a:latin typeface="Arial"/>
                <a:cs typeface="Arial"/>
              </a:rPr>
              <a:t>avons</a:t>
            </a:r>
            <a:r>
              <a:rPr sz="2800" dirty="0">
                <a:latin typeface="Arial"/>
                <a:cs typeface="Arial"/>
              </a:rPr>
              <a:t> fini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7</a:t>
            </a:r>
            <a:r>
              <a:rPr sz="2775" spc="-127" baseline="25525" dirty="0">
                <a:latin typeface="Arial"/>
                <a:cs typeface="Arial"/>
              </a:rPr>
              <a:t>ème</a:t>
            </a:r>
            <a:r>
              <a:rPr sz="2775" spc="195" baseline="25525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(tsss, </a:t>
            </a:r>
            <a:r>
              <a:rPr sz="2800" spc="-55" dirty="0">
                <a:latin typeface="Arial"/>
                <a:cs typeface="Arial"/>
              </a:rPr>
              <a:t>tsss...)</a:t>
            </a:r>
            <a:endParaRPr sz="2800">
              <a:latin typeface="Arial"/>
              <a:cs typeface="Arial"/>
            </a:endParaRPr>
          </a:p>
          <a:p>
            <a:pPr marL="508000" marR="160655">
              <a:lnSpc>
                <a:spcPts val="3200"/>
              </a:lnSpc>
              <a:spcBef>
                <a:spcPts val="2000"/>
              </a:spcBef>
            </a:pPr>
            <a:r>
              <a:rPr sz="2800" spc="-180" dirty="0">
                <a:latin typeface="Arial"/>
                <a:cs typeface="Arial"/>
              </a:rPr>
              <a:t>en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75" dirty="0">
                <a:latin typeface="Arial"/>
                <a:cs typeface="Arial"/>
              </a:rPr>
              <a:t>2012,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65" dirty="0">
                <a:latin typeface="Arial"/>
                <a:cs typeface="Arial"/>
              </a:rPr>
              <a:t>participation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80" dirty="0">
                <a:latin typeface="Arial"/>
                <a:cs typeface="Arial"/>
              </a:rPr>
              <a:t>de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l’équipe corpo</a:t>
            </a:r>
            <a:r>
              <a:rPr sz="2800" spc="-185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à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200" dirty="0">
                <a:latin typeface="Arial"/>
                <a:cs typeface="Arial"/>
              </a:rPr>
              <a:t>la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55" dirty="0">
                <a:latin typeface="Arial"/>
                <a:cs typeface="Arial"/>
              </a:rPr>
              <a:t>compétition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65" dirty="0">
                <a:latin typeface="Arial"/>
                <a:cs typeface="Arial"/>
              </a:rPr>
              <a:t>du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“trophée </a:t>
            </a:r>
            <a:r>
              <a:rPr sz="2800" spc="-180" dirty="0">
                <a:latin typeface="Arial"/>
                <a:cs typeface="Arial"/>
              </a:rPr>
              <a:t>de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25" dirty="0">
                <a:latin typeface="Arial"/>
                <a:cs typeface="Arial"/>
              </a:rPr>
              <a:t>France”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et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45" dirty="0">
                <a:latin typeface="Arial"/>
                <a:cs typeface="Arial"/>
              </a:rPr>
              <a:t>initiation </a:t>
            </a:r>
            <a:r>
              <a:rPr sz="2800" spc="-375" dirty="0">
                <a:latin typeface="Arial"/>
                <a:cs typeface="Arial"/>
              </a:rPr>
              <a:t>à</a:t>
            </a:r>
            <a:r>
              <a:rPr sz="2800" spc="-420" dirty="0">
                <a:latin typeface="Arial"/>
                <a:cs typeface="Arial"/>
              </a:rPr>
              <a:t> </a:t>
            </a:r>
            <a:r>
              <a:rPr sz="2800" spc="-250" dirty="0">
                <a:latin typeface="Arial"/>
                <a:cs typeface="Arial"/>
              </a:rPr>
              <a:t>Val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40" dirty="0">
                <a:latin typeface="Arial"/>
                <a:cs typeface="Arial"/>
              </a:rPr>
              <a:t>Louron </a:t>
            </a:r>
            <a:r>
              <a:rPr sz="2800" dirty="0">
                <a:latin typeface="Arial"/>
                <a:cs typeface="Arial"/>
              </a:rPr>
              <a:t>pour</a:t>
            </a:r>
            <a:r>
              <a:rPr sz="2800" spc="-165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12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personnes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25400" y="1625600"/>
            <a:ext cx="8513445" cy="6400800"/>
            <a:chOff x="-25400" y="1625600"/>
            <a:chExt cx="8513445" cy="64008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51000"/>
              <a:ext cx="4229100" cy="3175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1651000"/>
              <a:ext cx="4229100" cy="3175000"/>
            </a:xfrm>
            <a:custGeom>
              <a:avLst/>
              <a:gdLst/>
              <a:ahLst/>
              <a:cxnLst/>
              <a:rect l="l" t="t" r="r" b="b"/>
              <a:pathLst>
                <a:path w="4229100" h="3175000">
                  <a:moveTo>
                    <a:pt x="0" y="0"/>
                  </a:moveTo>
                  <a:lnTo>
                    <a:pt x="4229100" y="0"/>
                  </a:lnTo>
                  <a:lnTo>
                    <a:pt x="4229100" y="3175000"/>
                  </a:lnTo>
                  <a:lnTo>
                    <a:pt x="0" y="3175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9100" y="1651000"/>
              <a:ext cx="4233332" cy="31778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29100" y="1651000"/>
              <a:ext cx="4233545" cy="3178175"/>
            </a:xfrm>
            <a:custGeom>
              <a:avLst/>
              <a:gdLst/>
              <a:ahLst/>
              <a:cxnLst/>
              <a:rect l="l" t="t" r="r" b="b"/>
              <a:pathLst>
                <a:path w="4233545" h="3178175">
                  <a:moveTo>
                    <a:pt x="0" y="0"/>
                  </a:moveTo>
                  <a:lnTo>
                    <a:pt x="4233334" y="0"/>
                  </a:lnTo>
                  <a:lnTo>
                    <a:pt x="4233334" y="3177899"/>
                  </a:lnTo>
                  <a:lnTo>
                    <a:pt x="0" y="3177899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826000"/>
              <a:ext cx="4233332" cy="3175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4826000"/>
              <a:ext cx="4233545" cy="3175000"/>
            </a:xfrm>
            <a:custGeom>
              <a:avLst/>
              <a:gdLst/>
              <a:ahLst/>
              <a:cxnLst/>
              <a:rect l="l" t="t" r="r" b="b"/>
              <a:pathLst>
                <a:path w="4233545" h="3175000">
                  <a:moveTo>
                    <a:pt x="0" y="0"/>
                  </a:moveTo>
                  <a:lnTo>
                    <a:pt x="4233332" y="0"/>
                  </a:lnTo>
                  <a:lnTo>
                    <a:pt x="4233332" y="3175000"/>
                  </a:lnTo>
                  <a:lnTo>
                    <a:pt x="0" y="3175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9100" y="4826000"/>
              <a:ext cx="4233332" cy="31750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229100" y="4826000"/>
              <a:ext cx="4233545" cy="3175000"/>
            </a:xfrm>
            <a:custGeom>
              <a:avLst/>
              <a:gdLst/>
              <a:ahLst/>
              <a:cxnLst/>
              <a:rect l="l" t="t" r="r" b="b"/>
              <a:pathLst>
                <a:path w="4233545" h="3175000">
                  <a:moveTo>
                    <a:pt x="0" y="0"/>
                  </a:moveTo>
                  <a:lnTo>
                    <a:pt x="4233334" y="0"/>
                  </a:lnTo>
                  <a:lnTo>
                    <a:pt x="4233334" y="3175000"/>
                  </a:lnTo>
                  <a:lnTo>
                    <a:pt x="0" y="3175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88500" y="2667000"/>
              <a:ext cx="4191000" cy="558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16256000" y="0"/>
                  </a:moveTo>
                  <a:lnTo>
                    <a:pt x="0" y="0"/>
                  </a:lnTo>
                  <a:lnTo>
                    <a:pt x="0" y="9144000"/>
                  </a:lnTo>
                  <a:lnTo>
                    <a:pt x="16256000" y="9144000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CAF0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00" y="126999"/>
              <a:ext cx="1905000" cy="110347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68339" y="101600"/>
            <a:ext cx="1368933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0" dirty="0"/>
              <a:t>Les</a:t>
            </a:r>
            <a:r>
              <a:rPr dirty="0"/>
              <a:t> </a:t>
            </a:r>
            <a:r>
              <a:rPr spc="-260" dirty="0"/>
              <a:t>activités</a:t>
            </a:r>
            <a:r>
              <a:rPr spc="-135" dirty="0"/>
              <a:t> </a:t>
            </a:r>
            <a:r>
              <a:rPr spc="-360" dirty="0"/>
              <a:t>permanentes</a:t>
            </a:r>
            <a:r>
              <a:rPr spc="-50" dirty="0"/>
              <a:t> </a:t>
            </a:r>
            <a:r>
              <a:rPr spc="-395" dirty="0"/>
              <a:t>:</a:t>
            </a:r>
            <a:r>
              <a:rPr spc="-635" dirty="0"/>
              <a:t> </a:t>
            </a:r>
            <a:r>
              <a:rPr spc="-110" dirty="0"/>
              <a:t>l’atelier</a:t>
            </a:r>
            <a:r>
              <a:rPr spc="-50" dirty="0"/>
              <a:t> </a:t>
            </a:r>
            <a:r>
              <a:rPr spc="-20" dirty="0"/>
              <a:t>photo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5800" y="1549400"/>
            <a:ext cx="4233332" cy="317946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09700" y="1643461"/>
            <a:ext cx="202565" cy="624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00" spc="2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9" name="object 9"/>
          <p:cNvSpPr txBox="1"/>
          <p:nvPr/>
        </p:nvSpPr>
        <p:spPr>
          <a:xfrm>
            <a:off x="1409700" y="3218262"/>
            <a:ext cx="202565" cy="3622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4640"/>
              </a:lnSpc>
              <a:spcBef>
                <a:spcPts val="130"/>
              </a:spcBef>
            </a:pPr>
            <a:r>
              <a:rPr sz="3900" spc="2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  <a:p>
            <a:pPr marL="12700">
              <a:lnSpc>
                <a:spcPts val="4640"/>
              </a:lnSpc>
            </a:pPr>
            <a:r>
              <a:rPr sz="3900" spc="2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20"/>
              </a:spcBef>
            </a:pPr>
            <a:r>
              <a:rPr sz="3900" spc="2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  <a:p>
            <a:pPr marL="12700">
              <a:lnSpc>
                <a:spcPts val="4640"/>
              </a:lnSpc>
              <a:spcBef>
                <a:spcPts val="2520"/>
              </a:spcBef>
            </a:pPr>
            <a:r>
              <a:rPr sz="3900" spc="2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  <a:p>
            <a:pPr marL="12700">
              <a:lnSpc>
                <a:spcPts val="4640"/>
              </a:lnSpc>
            </a:pPr>
            <a:r>
              <a:rPr sz="3900" spc="2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79600" y="1778000"/>
            <a:ext cx="8133080" cy="626872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6985" algn="just">
              <a:lnSpc>
                <a:spcPts val="2600"/>
              </a:lnSpc>
              <a:spcBef>
                <a:spcPts val="320"/>
              </a:spcBef>
            </a:pPr>
            <a:r>
              <a:rPr sz="2300" spc="-114" dirty="0">
                <a:latin typeface="Arial"/>
                <a:cs typeface="Arial"/>
              </a:rPr>
              <a:t>L’activité</a:t>
            </a:r>
            <a:r>
              <a:rPr sz="2300" spc="175" dirty="0">
                <a:latin typeface="Arial"/>
                <a:cs typeface="Arial"/>
              </a:rPr>
              <a:t> </a:t>
            </a:r>
            <a:r>
              <a:rPr sz="2300" spc="-160" dirty="0">
                <a:latin typeface="Arial"/>
                <a:cs typeface="Arial"/>
              </a:rPr>
              <a:t>de</a:t>
            </a:r>
            <a:r>
              <a:rPr sz="2300" spc="175" dirty="0">
                <a:latin typeface="Arial"/>
                <a:cs typeface="Arial"/>
              </a:rPr>
              <a:t> </a:t>
            </a:r>
            <a:r>
              <a:rPr sz="2300" spc="-75" dirty="0">
                <a:latin typeface="Arial"/>
                <a:cs typeface="Arial"/>
              </a:rPr>
              <a:t>l’atelier</a:t>
            </a:r>
            <a:r>
              <a:rPr sz="2300" spc="175" dirty="0">
                <a:latin typeface="Arial"/>
                <a:cs typeface="Arial"/>
              </a:rPr>
              <a:t> </a:t>
            </a:r>
            <a:r>
              <a:rPr sz="2300" spc="-90" dirty="0">
                <a:latin typeface="Arial"/>
                <a:cs typeface="Arial"/>
              </a:rPr>
              <a:t>photo,</a:t>
            </a:r>
            <a:r>
              <a:rPr sz="2300" spc="-55" dirty="0">
                <a:latin typeface="Arial"/>
                <a:cs typeface="Arial"/>
              </a:rPr>
              <a:t> </a:t>
            </a:r>
            <a:r>
              <a:rPr sz="2300" spc="-180" dirty="0">
                <a:latin typeface="Arial"/>
                <a:cs typeface="Arial"/>
              </a:rPr>
              <a:t>animé</a:t>
            </a:r>
            <a:r>
              <a:rPr sz="2300" spc="175" dirty="0">
                <a:latin typeface="Arial"/>
                <a:cs typeface="Arial"/>
              </a:rPr>
              <a:t> </a:t>
            </a:r>
            <a:r>
              <a:rPr sz="2300" spc="-120" dirty="0">
                <a:latin typeface="Arial"/>
                <a:cs typeface="Arial"/>
              </a:rPr>
              <a:t>par</a:t>
            </a:r>
            <a:r>
              <a:rPr sz="2300" spc="175" dirty="0">
                <a:latin typeface="Arial"/>
                <a:cs typeface="Arial"/>
              </a:rPr>
              <a:t> </a:t>
            </a:r>
            <a:r>
              <a:rPr sz="2300" spc="-130" dirty="0">
                <a:latin typeface="Arial"/>
                <a:cs typeface="Arial"/>
              </a:rPr>
              <a:t>Bernard</a:t>
            </a:r>
            <a:r>
              <a:rPr sz="2300" spc="175" dirty="0">
                <a:latin typeface="Arial"/>
                <a:cs typeface="Arial"/>
              </a:rPr>
              <a:t> </a:t>
            </a:r>
            <a:r>
              <a:rPr sz="2300" spc="-145" dirty="0">
                <a:latin typeface="Arial"/>
                <a:cs typeface="Arial"/>
              </a:rPr>
              <a:t>Louvel,</a:t>
            </a:r>
            <a:r>
              <a:rPr sz="2300" spc="-55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a</a:t>
            </a:r>
            <a:r>
              <a:rPr sz="2300" spc="175" dirty="0">
                <a:latin typeface="Arial"/>
                <a:cs typeface="Arial"/>
              </a:rPr>
              <a:t> </a:t>
            </a:r>
            <a:r>
              <a:rPr sz="2300" spc="-120" dirty="0">
                <a:latin typeface="Arial"/>
                <a:cs typeface="Arial"/>
              </a:rPr>
              <a:t>démarré</a:t>
            </a:r>
            <a:r>
              <a:rPr sz="2300" spc="175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en</a:t>
            </a:r>
            <a:r>
              <a:rPr sz="2300" spc="-75" dirty="0">
                <a:latin typeface="Arial"/>
                <a:cs typeface="Arial"/>
              </a:rPr>
              <a:t> </a:t>
            </a:r>
            <a:r>
              <a:rPr sz="2300" spc="-165" dirty="0">
                <a:latin typeface="Arial"/>
                <a:cs typeface="Arial"/>
              </a:rPr>
              <a:t>2011,</a:t>
            </a:r>
            <a:r>
              <a:rPr sz="2300" spc="-10" dirty="0">
                <a:latin typeface="Arial"/>
                <a:cs typeface="Arial"/>
              </a:rPr>
              <a:t> </a:t>
            </a:r>
            <a:r>
              <a:rPr sz="2300" spc="-110" dirty="0">
                <a:latin typeface="Arial"/>
                <a:cs typeface="Arial"/>
              </a:rPr>
              <a:t>le</a:t>
            </a:r>
            <a:r>
              <a:rPr sz="2300" spc="220" dirty="0">
                <a:latin typeface="Arial"/>
                <a:cs typeface="Arial"/>
              </a:rPr>
              <a:t> </a:t>
            </a:r>
            <a:r>
              <a:rPr sz="2300" spc="-155" dirty="0">
                <a:latin typeface="Arial"/>
                <a:cs typeface="Arial"/>
              </a:rPr>
              <a:t>15</a:t>
            </a:r>
            <a:r>
              <a:rPr sz="2300" spc="220" dirty="0">
                <a:latin typeface="Arial"/>
                <a:cs typeface="Arial"/>
              </a:rPr>
              <a:t> </a:t>
            </a:r>
            <a:r>
              <a:rPr sz="2300" spc="-170" dirty="0">
                <a:latin typeface="Arial"/>
                <a:cs typeface="Arial"/>
              </a:rPr>
              <a:t>mars</a:t>
            </a:r>
            <a:r>
              <a:rPr sz="2300" spc="220" dirty="0">
                <a:latin typeface="Arial"/>
                <a:cs typeface="Arial"/>
              </a:rPr>
              <a:t> </a:t>
            </a:r>
            <a:r>
              <a:rPr sz="2300" spc="-130" dirty="0">
                <a:latin typeface="Arial"/>
                <a:cs typeface="Arial"/>
              </a:rPr>
              <a:t>précisément</a:t>
            </a:r>
            <a:r>
              <a:rPr sz="2300" spc="220" dirty="0">
                <a:latin typeface="Arial"/>
                <a:cs typeface="Arial"/>
              </a:rPr>
              <a:t> </a:t>
            </a:r>
            <a:r>
              <a:rPr sz="2300" spc="-45" dirty="0">
                <a:latin typeface="Arial"/>
                <a:cs typeface="Arial"/>
              </a:rPr>
              <a:t>et</a:t>
            </a:r>
            <a:r>
              <a:rPr sz="2300" spc="220" dirty="0">
                <a:latin typeface="Arial"/>
                <a:cs typeface="Arial"/>
              </a:rPr>
              <a:t> </a:t>
            </a:r>
            <a:r>
              <a:rPr sz="2300" spc="-240" dirty="0">
                <a:latin typeface="Arial"/>
                <a:cs typeface="Arial"/>
              </a:rPr>
              <a:t>se</a:t>
            </a:r>
            <a:r>
              <a:rPr sz="2300" spc="220" dirty="0">
                <a:latin typeface="Arial"/>
                <a:cs typeface="Arial"/>
              </a:rPr>
              <a:t> </a:t>
            </a:r>
            <a:r>
              <a:rPr sz="2300" spc="-80" dirty="0">
                <a:latin typeface="Arial"/>
                <a:cs typeface="Arial"/>
              </a:rPr>
              <a:t>poursuit</a:t>
            </a:r>
            <a:r>
              <a:rPr sz="2300" spc="220" dirty="0">
                <a:latin typeface="Arial"/>
                <a:cs typeface="Arial"/>
              </a:rPr>
              <a:t> </a:t>
            </a:r>
            <a:r>
              <a:rPr sz="2300" spc="-165" dirty="0">
                <a:latin typeface="Arial"/>
                <a:cs typeface="Arial"/>
              </a:rPr>
              <a:t>depuis,</a:t>
            </a:r>
            <a:r>
              <a:rPr sz="2300" spc="-10" dirty="0">
                <a:latin typeface="Arial"/>
                <a:cs typeface="Arial"/>
              </a:rPr>
              <a:t> </a:t>
            </a:r>
            <a:r>
              <a:rPr sz="2300" spc="-110" dirty="0">
                <a:latin typeface="Arial"/>
                <a:cs typeface="Arial"/>
              </a:rPr>
              <a:t>le</a:t>
            </a:r>
            <a:r>
              <a:rPr sz="2300" spc="220" dirty="0">
                <a:latin typeface="Arial"/>
                <a:cs typeface="Arial"/>
              </a:rPr>
              <a:t> </a:t>
            </a:r>
            <a:r>
              <a:rPr sz="2300" spc="-120" dirty="0">
                <a:latin typeface="Arial"/>
                <a:cs typeface="Arial"/>
              </a:rPr>
              <a:t>mardi</a:t>
            </a:r>
            <a:r>
              <a:rPr sz="2300" spc="220" dirty="0">
                <a:latin typeface="Arial"/>
                <a:cs typeface="Arial"/>
              </a:rPr>
              <a:t> </a:t>
            </a:r>
            <a:r>
              <a:rPr sz="2300" spc="-130" dirty="0">
                <a:latin typeface="Arial"/>
                <a:cs typeface="Arial"/>
              </a:rPr>
              <a:t>matin,</a:t>
            </a:r>
            <a:r>
              <a:rPr sz="2300" spc="-145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une</a:t>
            </a:r>
            <a:r>
              <a:rPr sz="2300" spc="130" dirty="0">
                <a:latin typeface="Arial"/>
                <a:cs typeface="Arial"/>
              </a:rPr>
              <a:t> </a:t>
            </a:r>
            <a:r>
              <a:rPr sz="2300" spc="-200" dirty="0">
                <a:latin typeface="Arial"/>
                <a:cs typeface="Arial"/>
              </a:rPr>
              <a:t>semaine</a:t>
            </a:r>
            <a:r>
              <a:rPr sz="2300" spc="130" dirty="0">
                <a:latin typeface="Arial"/>
                <a:cs typeface="Arial"/>
              </a:rPr>
              <a:t> </a:t>
            </a:r>
            <a:r>
              <a:rPr sz="2300" spc="-110" dirty="0">
                <a:latin typeface="Arial"/>
                <a:cs typeface="Arial"/>
              </a:rPr>
              <a:t>sur</a:t>
            </a:r>
            <a:r>
              <a:rPr sz="2300" spc="130" dirty="0">
                <a:latin typeface="Arial"/>
                <a:cs typeface="Arial"/>
              </a:rPr>
              <a:t> </a:t>
            </a:r>
            <a:r>
              <a:rPr sz="2300" spc="-140" dirty="0">
                <a:latin typeface="Arial"/>
                <a:cs typeface="Arial"/>
              </a:rPr>
              <a:t>deux.</a:t>
            </a:r>
            <a:r>
              <a:rPr sz="2300" spc="-95" dirty="0">
                <a:latin typeface="Arial"/>
                <a:cs typeface="Arial"/>
              </a:rPr>
              <a:t> </a:t>
            </a:r>
            <a:r>
              <a:rPr sz="2300" spc="-40" dirty="0">
                <a:latin typeface="Arial"/>
                <a:cs typeface="Arial"/>
              </a:rPr>
              <a:t>On</a:t>
            </a:r>
            <a:r>
              <a:rPr sz="2300" spc="130" dirty="0">
                <a:latin typeface="Arial"/>
                <a:cs typeface="Arial"/>
              </a:rPr>
              <a:t> </a:t>
            </a:r>
            <a:r>
              <a:rPr sz="2300" spc="-95" dirty="0">
                <a:latin typeface="Arial"/>
                <a:cs typeface="Arial"/>
              </a:rPr>
              <a:t>s’arrête</a:t>
            </a:r>
            <a:r>
              <a:rPr sz="2300" spc="130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tout</a:t>
            </a:r>
            <a:r>
              <a:rPr sz="2300" spc="130" dirty="0">
                <a:latin typeface="Arial"/>
                <a:cs typeface="Arial"/>
              </a:rPr>
              <a:t> </a:t>
            </a:r>
            <a:r>
              <a:rPr sz="2300" spc="-160" dirty="0">
                <a:latin typeface="Arial"/>
                <a:cs typeface="Arial"/>
              </a:rPr>
              <a:t>de</a:t>
            </a:r>
            <a:r>
              <a:rPr sz="2300" spc="130" dirty="0">
                <a:latin typeface="Arial"/>
                <a:cs typeface="Arial"/>
              </a:rPr>
              <a:t> </a:t>
            </a:r>
            <a:r>
              <a:rPr sz="2300" spc="-185" dirty="0">
                <a:latin typeface="Arial"/>
                <a:cs typeface="Arial"/>
              </a:rPr>
              <a:t>même</a:t>
            </a:r>
            <a:r>
              <a:rPr sz="2300" spc="130" dirty="0">
                <a:latin typeface="Arial"/>
                <a:cs typeface="Arial"/>
              </a:rPr>
              <a:t> </a:t>
            </a:r>
            <a:r>
              <a:rPr sz="2300" spc="-160" dirty="0">
                <a:latin typeface="Arial"/>
                <a:cs typeface="Arial"/>
              </a:rPr>
              <a:t>de</a:t>
            </a:r>
            <a:r>
              <a:rPr sz="2300" spc="130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mai</a:t>
            </a:r>
            <a:r>
              <a:rPr sz="2300" spc="130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à</a:t>
            </a:r>
            <a:r>
              <a:rPr sz="2300" spc="130" dirty="0">
                <a:latin typeface="Arial"/>
                <a:cs typeface="Arial"/>
              </a:rPr>
              <a:t> </a:t>
            </a:r>
            <a:r>
              <a:rPr sz="2300" spc="-70" dirty="0">
                <a:latin typeface="Arial"/>
                <a:cs typeface="Arial"/>
              </a:rPr>
              <a:t>octobre,</a:t>
            </a:r>
            <a:r>
              <a:rPr sz="2300" spc="-145" dirty="0">
                <a:latin typeface="Arial"/>
                <a:cs typeface="Arial"/>
              </a:rPr>
              <a:t> </a:t>
            </a:r>
            <a:r>
              <a:rPr sz="2300" spc="-95" dirty="0">
                <a:latin typeface="Arial"/>
                <a:cs typeface="Arial"/>
              </a:rPr>
              <a:t>période</a:t>
            </a:r>
            <a:r>
              <a:rPr sz="2300" spc="-45" dirty="0">
                <a:latin typeface="Arial"/>
                <a:cs typeface="Arial"/>
              </a:rPr>
              <a:t> </a:t>
            </a:r>
            <a:r>
              <a:rPr sz="2300" spc="-160" dirty="0">
                <a:latin typeface="Arial"/>
                <a:cs typeface="Arial"/>
              </a:rPr>
              <a:t>de</a:t>
            </a:r>
            <a:r>
              <a:rPr sz="2300" spc="-45" dirty="0">
                <a:latin typeface="Arial"/>
                <a:cs typeface="Arial"/>
              </a:rPr>
              <a:t> </a:t>
            </a:r>
            <a:r>
              <a:rPr sz="2300" spc="-225" dirty="0">
                <a:latin typeface="Arial"/>
                <a:cs typeface="Arial"/>
              </a:rPr>
              <a:t>vacances,</a:t>
            </a:r>
            <a:r>
              <a:rPr sz="2300" spc="-275" dirty="0">
                <a:latin typeface="Arial"/>
                <a:cs typeface="Arial"/>
              </a:rPr>
              <a:t> </a:t>
            </a:r>
            <a:r>
              <a:rPr sz="2300" spc="-60" dirty="0">
                <a:latin typeface="Arial"/>
                <a:cs typeface="Arial"/>
              </a:rPr>
              <a:t>pour</a:t>
            </a:r>
            <a:r>
              <a:rPr sz="2300" spc="-45" dirty="0">
                <a:latin typeface="Arial"/>
                <a:cs typeface="Arial"/>
              </a:rPr>
              <a:t> </a:t>
            </a:r>
            <a:r>
              <a:rPr sz="2300" spc="-55" dirty="0">
                <a:latin typeface="Arial"/>
                <a:cs typeface="Arial"/>
              </a:rPr>
              <a:t>mettre</a:t>
            </a:r>
            <a:r>
              <a:rPr sz="2300" spc="-45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en</a:t>
            </a:r>
            <a:r>
              <a:rPr sz="2300" spc="-45" dirty="0">
                <a:latin typeface="Arial"/>
                <a:cs typeface="Arial"/>
              </a:rPr>
              <a:t> </a:t>
            </a:r>
            <a:r>
              <a:rPr sz="2300" spc="-105" dirty="0">
                <a:latin typeface="Arial"/>
                <a:cs typeface="Arial"/>
              </a:rPr>
              <a:t>pratique</a:t>
            </a:r>
            <a:r>
              <a:rPr sz="2300" spc="-45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les</a:t>
            </a:r>
            <a:r>
              <a:rPr sz="2300" spc="-45" dirty="0">
                <a:latin typeface="Arial"/>
                <a:cs typeface="Arial"/>
              </a:rPr>
              <a:t> </a:t>
            </a:r>
            <a:r>
              <a:rPr sz="2300" spc="-125" dirty="0">
                <a:latin typeface="Arial"/>
                <a:cs typeface="Arial"/>
              </a:rPr>
              <a:t>principes</a:t>
            </a:r>
            <a:r>
              <a:rPr sz="2300" spc="-45" dirty="0">
                <a:latin typeface="Arial"/>
                <a:cs typeface="Arial"/>
              </a:rPr>
              <a:t> </a:t>
            </a:r>
            <a:r>
              <a:rPr sz="2300" spc="-150" dirty="0">
                <a:latin typeface="Arial"/>
                <a:cs typeface="Arial"/>
              </a:rPr>
              <a:t>appris.</a:t>
            </a:r>
            <a:endParaRPr sz="23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780"/>
              </a:spcBef>
            </a:pPr>
            <a:r>
              <a:rPr sz="2300" spc="-185" dirty="0">
                <a:latin typeface="Arial"/>
                <a:cs typeface="Arial"/>
              </a:rPr>
              <a:t>Le</a:t>
            </a:r>
            <a:r>
              <a:rPr sz="2300" spc="-35" dirty="0">
                <a:latin typeface="Arial"/>
                <a:cs typeface="Arial"/>
              </a:rPr>
              <a:t> </a:t>
            </a:r>
            <a:r>
              <a:rPr sz="2300" spc="-110" dirty="0">
                <a:latin typeface="Arial"/>
                <a:cs typeface="Arial"/>
              </a:rPr>
              <a:t>travail</a:t>
            </a:r>
            <a:r>
              <a:rPr sz="2300" spc="-35" dirty="0">
                <a:latin typeface="Arial"/>
                <a:cs typeface="Arial"/>
              </a:rPr>
              <a:t> </a:t>
            </a:r>
            <a:r>
              <a:rPr sz="2300" spc="-250" dirty="0">
                <a:latin typeface="Arial"/>
                <a:cs typeface="Arial"/>
              </a:rPr>
              <a:t>se</a:t>
            </a:r>
            <a:r>
              <a:rPr sz="2300" spc="-35" dirty="0">
                <a:latin typeface="Arial"/>
                <a:cs typeface="Arial"/>
              </a:rPr>
              <a:t> </a:t>
            </a:r>
            <a:r>
              <a:rPr sz="2300" spc="-80" dirty="0">
                <a:latin typeface="Arial"/>
                <a:cs typeface="Arial"/>
              </a:rPr>
              <a:t>fait</a:t>
            </a:r>
            <a:r>
              <a:rPr sz="2300" spc="-35" dirty="0">
                <a:latin typeface="Arial"/>
                <a:cs typeface="Arial"/>
              </a:rPr>
              <a:t> </a:t>
            </a:r>
            <a:r>
              <a:rPr sz="2300" spc="-180" dirty="0">
                <a:latin typeface="Arial"/>
                <a:cs typeface="Arial"/>
              </a:rPr>
              <a:t>en</a:t>
            </a:r>
            <a:r>
              <a:rPr sz="2300" spc="-35" dirty="0">
                <a:latin typeface="Arial"/>
                <a:cs typeface="Arial"/>
              </a:rPr>
              <a:t> </a:t>
            </a:r>
            <a:r>
              <a:rPr sz="2300" spc="-135" dirty="0">
                <a:latin typeface="Arial"/>
                <a:cs typeface="Arial"/>
              </a:rPr>
              <a:t>binôme,</a:t>
            </a:r>
            <a:r>
              <a:rPr sz="2300" spc="-270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à</a:t>
            </a:r>
            <a:r>
              <a:rPr sz="2300" spc="-35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partir</a:t>
            </a:r>
            <a:r>
              <a:rPr sz="2300" spc="-35" dirty="0">
                <a:latin typeface="Arial"/>
                <a:cs typeface="Arial"/>
              </a:rPr>
              <a:t> </a:t>
            </a:r>
            <a:r>
              <a:rPr sz="2300" spc="-140" dirty="0">
                <a:latin typeface="Arial"/>
                <a:cs typeface="Arial"/>
              </a:rPr>
              <a:t>d’exercices</a:t>
            </a:r>
            <a:r>
              <a:rPr sz="2300" spc="-35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pratiques</a:t>
            </a:r>
            <a:endParaRPr sz="2300">
              <a:latin typeface="Arial"/>
              <a:cs typeface="Arial"/>
            </a:endParaRPr>
          </a:p>
          <a:p>
            <a:pPr marL="12700" marR="5080" algn="just">
              <a:lnSpc>
                <a:spcPts val="2600"/>
              </a:lnSpc>
              <a:spcBef>
                <a:spcPts val="2060"/>
              </a:spcBef>
            </a:pPr>
            <a:r>
              <a:rPr sz="2300" dirty="0">
                <a:latin typeface="Arial"/>
                <a:cs typeface="Arial"/>
              </a:rPr>
              <a:t>On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y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a</a:t>
            </a:r>
            <a:r>
              <a:rPr sz="2300" spc="330" dirty="0">
                <a:latin typeface="Arial"/>
                <a:cs typeface="Arial"/>
              </a:rPr>
              <a:t> </a:t>
            </a:r>
            <a:r>
              <a:rPr sz="2300" spc="-25" dirty="0">
                <a:latin typeface="Arial"/>
                <a:cs typeface="Arial"/>
              </a:rPr>
              <a:t>appris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à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spc="-50" dirty="0">
                <a:latin typeface="Arial"/>
                <a:cs typeface="Arial"/>
              </a:rPr>
              <a:t>sélectionner</a:t>
            </a:r>
            <a:r>
              <a:rPr sz="2300" spc="330" dirty="0">
                <a:latin typeface="Arial"/>
                <a:cs typeface="Arial"/>
              </a:rPr>
              <a:t> </a:t>
            </a:r>
            <a:r>
              <a:rPr sz="2300" spc="-265" dirty="0">
                <a:latin typeface="Arial"/>
                <a:cs typeface="Arial"/>
              </a:rPr>
              <a:t>ses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photos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et</a:t>
            </a:r>
            <a:r>
              <a:rPr sz="2300" spc="330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à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les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spc="-50" dirty="0">
                <a:latin typeface="Arial"/>
                <a:cs typeface="Arial"/>
              </a:rPr>
              <a:t>organiser</a:t>
            </a:r>
            <a:r>
              <a:rPr sz="2300" spc="330" dirty="0">
                <a:latin typeface="Arial"/>
                <a:cs typeface="Arial"/>
              </a:rPr>
              <a:t> </a:t>
            </a:r>
            <a:r>
              <a:rPr sz="2300" spc="-25" dirty="0">
                <a:latin typeface="Arial"/>
                <a:cs typeface="Arial"/>
              </a:rPr>
              <a:t>sur </a:t>
            </a:r>
            <a:r>
              <a:rPr sz="2300" spc="-95" dirty="0">
                <a:latin typeface="Arial"/>
                <a:cs typeface="Arial"/>
              </a:rPr>
              <a:t>l’ordinateur,</a:t>
            </a:r>
            <a:r>
              <a:rPr sz="2300" spc="-254" dirty="0">
                <a:latin typeface="Arial"/>
                <a:cs typeface="Arial"/>
              </a:rPr>
              <a:t> </a:t>
            </a:r>
            <a:r>
              <a:rPr sz="2300" spc="-170" dirty="0">
                <a:latin typeface="Arial"/>
                <a:cs typeface="Arial"/>
              </a:rPr>
              <a:t>puis</a:t>
            </a:r>
            <a:r>
              <a:rPr sz="2300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à</a:t>
            </a:r>
            <a:r>
              <a:rPr sz="2300" spc="-5" dirty="0">
                <a:latin typeface="Arial"/>
                <a:cs typeface="Arial"/>
              </a:rPr>
              <a:t> </a:t>
            </a:r>
            <a:r>
              <a:rPr sz="2300" spc="-180" dirty="0">
                <a:latin typeface="Arial"/>
                <a:cs typeface="Arial"/>
              </a:rPr>
              <a:t>les</a:t>
            </a:r>
            <a:r>
              <a:rPr sz="2300" spc="-5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traiter</a:t>
            </a:r>
            <a:r>
              <a:rPr sz="2300" spc="-5" dirty="0">
                <a:latin typeface="Arial"/>
                <a:cs typeface="Arial"/>
              </a:rPr>
              <a:t> </a:t>
            </a:r>
            <a:r>
              <a:rPr sz="2300" spc="-160" dirty="0">
                <a:latin typeface="Arial"/>
                <a:cs typeface="Arial"/>
              </a:rPr>
              <a:t>(recadrage,</a:t>
            </a:r>
            <a:r>
              <a:rPr sz="2300" spc="-250" dirty="0">
                <a:latin typeface="Arial"/>
                <a:cs typeface="Arial"/>
              </a:rPr>
              <a:t> </a:t>
            </a:r>
            <a:r>
              <a:rPr sz="2300" spc="-140" dirty="0">
                <a:latin typeface="Arial"/>
                <a:cs typeface="Arial"/>
              </a:rPr>
              <a:t>couleur,</a:t>
            </a:r>
            <a:r>
              <a:rPr sz="2300" spc="-250" dirty="0">
                <a:latin typeface="Arial"/>
                <a:cs typeface="Arial"/>
              </a:rPr>
              <a:t> </a:t>
            </a:r>
            <a:r>
              <a:rPr sz="2300" spc="-110" dirty="0">
                <a:latin typeface="Arial"/>
                <a:cs typeface="Arial"/>
              </a:rPr>
              <a:t>contraste,</a:t>
            </a:r>
            <a:r>
              <a:rPr sz="2300" spc="-250" dirty="0">
                <a:latin typeface="Arial"/>
                <a:cs typeface="Arial"/>
              </a:rPr>
              <a:t> </a:t>
            </a:r>
            <a:r>
              <a:rPr sz="2300" spc="-70" dirty="0">
                <a:latin typeface="Arial"/>
                <a:cs typeface="Arial"/>
              </a:rPr>
              <a:t>lumière,...)</a:t>
            </a:r>
            <a:endParaRPr sz="2300">
              <a:latin typeface="Arial"/>
              <a:cs typeface="Arial"/>
            </a:endParaRPr>
          </a:p>
          <a:p>
            <a:pPr marL="12700" marR="5715" algn="just">
              <a:lnSpc>
                <a:spcPts val="2600"/>
              </a:lnSpc>
              <a:spcBef>
                <a:spcPts val="2000"/>
              </a:spcBef>
            </a:pPr>
            <a:r>
              <a:rPr sz="2300" spc="-270" dirty="0">
                <a:latin typeface="Arial"/>
                <a:cs typeface="Arial"/>
              </a:rPr>
              <a:t>Les</a:t>
            </a:r>
            <a:r>
              <a:rPr sz="2300" spc="110" dirty="0">
                <a:latin typeface="Arial"/>
                <a:cs typeface="Arial"/>
              </a:rPr>
              <a:t> </a:t>
            </a:r>
            <a:r>
              <a:rPr sz="2300" spc="-250" dirty="0">
                <a:latin typeface="Arial"/>
                <a:cs typeface="Arial"/>
              </a:rPr>
              <a:t>voyages</a:t>
            </a:r>
            <a:r>
              <a:rPr sz="2300" spc="90" dirty="0">
                <a:latin typeface="Arial"/>
                <a:cs typeface="Arial"/>
              </a:rPr>
              <a:t> </a:t>
            </a:r>
            <a:r>
              <a:rPr sz="2300" spc="-695" dirty="0">
                <a:latin typeface="Arial"/>
                <a:cs typeface="Arial"/>
              </a:rPr>
              <a:t>au</a:t>
            </a:r>
            <a:r>
              <a:rPr sz="2300" spc="535" dirty="0">
                <a:latin typeface="Arial"/>
                <a:cs typeface="Arial"/>
              </a:rPr>
              <a:t> </a:t>
            </a:r>
            <a:r>
              <a:rPr sz="2300" spc="-145" dirty="0">
                <a:latin typeface="Arial"/>
                <a:cs typeface="Arial"/>
              </a:rPr>
              <a:t>Vietnam</a:t>
            </a:r>
            <a:r>
              <a:rPr sz="2300" spc="-15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et</a:t>
            </a:r>
            <a:r>
              <a:rPr sz="2300" spc="-160" dirty="0">
                <a:latin typeface="Arial"/>
                <a:cs typeface="Arial"/>
              </a:rPr>
              <a:t> </a:t>
            </a:r>
            <a:r>
              <a:rPr sz="2300" spc="-220" dirty="0">
                <a:latin typeface="Arial"/>
                <a:cs typeface="Arial"/>
              </a:rPr>
              <a:t>en</a:t>
            </a:r>
            <a:r>
              <a:rPr sz="2300" spc="60" dirty="0">
                <a:latin typeface="Arial"/>
                <a:cs typeface="Arial"/>
              </a:rPr>
              <a:t> </a:t>
            </a:r>
            <a:r>
              <a:rPr sz="2300" spc="-165" dirty="0">
                <a:latin typeface="Arial"/>
                <a:cs typeface="Arial"/>
              </a:rPr>
              <a:t>Ouzbékistan,</a:t>
            </a:r>
            <a:r>
              <a:rPr sz="2300" spc="5" dirty="0">
                <a:latin typeface="Arial"/>
                <a:cs typeface="Arial"/>
              </a:rPr>
              <a:t> </a:t>
            </a:r>
            <a:r>
              <a:rPr sz="2300" spc="-135" dirty="0">
                <a:latin typeface="Arial"/>
                <a:cs typeface="Arial"/>
              </a:rPr>
              <a:t>respectivement</a:t>
            </a:r>
            <a:r>
              <a:rPr sz="2300" spc="-5" dirty="0">
                <a:latin typeface="Arial"/>
                <a:cs typeface="Arial"/>
              </a:rPr>
              <a:t> </a:t>
            </a:r>
            <a:r>
              <a:rPr sz="2300" spc="-225" dirty="0">
                <a:latin typeface="Arial"/>
                <a:cs typeface="Arial"/>
              </a:rPr>
              <a:t>en</a:t>
            </a:r>
            <a:r>
              <a:rPr sz="2300" spc="170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2011</a:t>
            </a:r>
            <a:r>
              <a:rPr sz="2300" spc="170" dirty="0">
                <a:latin typeface="Arial"/>
                <a:cs typeface="Arial"/>
              </a:rPr>
              <a:t> </a:t>
            </a:r>
            <a:r>
              <a:rPr sz="2300" spc="-25" dirty="0">
                <a:latin typeface="Arial"/>
                <a:cs typeface="Arial"/>
              </a:rPr>
              <a:t>et </a:t>
            </a:r>
            <a:r>
              <a:rPr sz="2300" spc="-165" dirty="0">
                <a:latin typeface="Arial"/>
                <a:cs typeface="Arial"/>
              </a:rPr>
              <a:t>2012</a:t>
            </a:r>
            <a:r>
              <a:rPr sz="2300" spc="-30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ont</a:t>
            </a:r>
            <a:r>
              <a:rPr sz="2300" spc="-30" dirty="0">
                <a:latin typeface="Arial"/>
                <a:cs typeface="Arial"/>
              </a:rPr>
              <a:t> </a:t>
            </a:r>
            <a:r>
              <a:rPr sz="2300" spc="-95" dirty="0">
                <a:latin typeface="Arial"/>
                <a:cs typeface="Arial"/>
              </a:rPr>
              <a:t>été</a:t>
            </a:r>
            <a:r>
              <a:rPr sz="2300" spc="-25" dirty="0">
                <a:latin typeface="Arial"/>
                <a:cs typeface="Arial"/>
              </a:rPr>
              <a:t> </a:t>
            </a:r>
            <a:r>
              <a:rPr sz="2300" spc="-140" dirty="0">
                <a:latin typeface="Arial"/>
                <a:cs typeface="Arial"/>
              </a:rPr>
              <a:t>l’occasion</a:t>
            </a:r>
            <a:r>
              <a:rPr sz="2300" spc="-30" dirty="0">
                <a:latin typeface="Arial"/>
                <a:cs typeface="Arial"/>
              </a:rPr>
              <a:t> </a:t>
            </a:r>
            <a:r>
              <a:rPr sz="2300" spc="-160" dirty="0">
                <a:latin typeface="Arial"/>
                <a:cs typeface="Arial"/>
              </a:rPr>
              <a:t>de</a:t>
            </a:r>
            <a:r>
              <a:rPr sz="2300" spc="-25" dirty="0">
                <a:latin typeface="Arial"/>
                <a:cs typeface="Arial"/>
              </a:rPr>
              <a:t> </a:t>
            </a:r>
            <a:r>
              <a:rPr sz="2300" spc="-120" dirty="0">
                <a:latin typeface="Arial"/>
                <a:cs typeface="Arial"/>
              </a:rPr>
              <a:t>s’exercer</a:t>
            </a:r>
            <a:r>
              <a:rPr sz="2300" spc="-30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à</a:t>
            </a:r>
            <a:r>
              <a:rPr sz="2300" spc="-25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la</a:t>
            </a:r>
            <a:r>
              <a:rPr sz="2300" spc="-30" dirty="0">
                <a:latin typeface="Arial"/>
                <a:cs typeface="Arial"/>
              </a:rPr>
              <a:t> </a:t>
            </a:r>
            <a:r>
              <a:rPr sz="2300" spc="-110" dirty="0">
                <a:latin typeface="Arial"/>
                <a:cs typeface="Arial"/>
              </a:rPr>
              <a:t>pratique</a:t>
            </a:r>
            <a:r>
              <a:rPr sz="2300" spc="-25" dirty="0">
                <a:latin typeface="Arial"/>
                <a:cs typeface="Arial"/>
              </a:rPr>
              <a:t> </a:t>
            </a:r>
            <a:r>
              <a:rPr sz="2300" spc="-150" dirty="0">
                <a:latin typeface="Arial"/>
                <a:cs typeface="Arial"/>
              </a:rPr>
              <a:t>du</a:t>
            </a:r>
            <a:r>
              <a:rPr sz="2300" spc="-30" dirty="0">
                <a:latin typeface="Arial"/>
                <a:cs typeface="Arial"/>
              </a:rPr>
              <a:t> </a:t>
            </a:r>
            <a:r>
              <a:rPr sz="2300" spc="-20" dirty="0">
                <a:latin typeface="Arial"/>
                <a:cs typeface="Arial"/>
              </a:rPr>
              <a:t>diaporama</a:t>
            </a:r>
            <a:endParaRPr sz="23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780"/>
              </a:spcBef>
            </a:pPr>
            <a:r>
              <a:rPr sz="2300" spc="-250" dirty="0">
                <a:latin typeface="Arial"/>
                <a:cs typeface="Arial"/>
              </a:rPr>
              <a:t>La</a:t>
            </a:r>
            <a:r>
              <a:rPr sz="2300" spc="-20" dirty="0">
                <a:latin typeface="Arial"/>
                <a:cs typeface="Arial"/>
              </a:rPr>
              <a:t> </a:t>
            </a:r>
            <a:r>
              <a:rPr sz="2300" spc="-120" dirty="0">
                <a:latin typeface="Arial"/>
                <a:cs typeface="Arial"/>
              </a:rPr>
              <a:t>réalisation</a:t>
            </a:r>
            <a:r>
              <a:rPr sz="2300" spc="-15" dirty="0">
                <a:latin typeface="Arial"/>
                <a:cs typeface="Arial"/>
              </a:rPr>
              <a:t> </a:t>
            </a:r>
            <a:r>
              <a:rPr sz="2300" spc="-160" dirty="0">
                <a:latin typeface="Arial"/>
                <a:cs typeface="Arial"/>
              </a:rPr>
              <a:t>de</a:t>
            </a:r>
            <a:r>
              <a:rPr sz="2300" spc="-20" dirty="0">
                <a:latin typeface="Arial"/>
                <a:cs typeface="Arial"/>
              </a:rPr>
              <a:t> </a:t>
            </a:r>
            <a:r>
              <a:rPr sz="2300" spc="-114" dirty="0">
                <a:latin typeface="Arial"/>
                <a:cs typeface="Arial"/>
              </a:rPr>
              <a:t>livres</a:t>
            </a:r>
            <a:r>
              <a:rPr sz="2300" spc="-15" dirty="0">
                <a:latin typeface="Arial"/>
                <a:cs typeface="Arial"/>
              </a:rPr>
              <a:t> </a:t>
            </a:r>
            <a:r>
              <a:rPr sz="2300" spc="-100" dirty="0">
                <a:latin typeface="Arial"/>
                <a:cs typeface="Arial"/>
              </a:rPr>
              <a:t>photos</a:t>
            </a:r>
            <a:r>
              <a:rPr sz="2300" spc="-15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a</a:t>
            </a:r>
            <a:r>
              <a:rPr sz="2300" spc="-20" dirty="0">
                <a:latin typeface="Arial"/>
                <a:cs typeface="Arial"/>
              </a:rPr>
              <a:t> </a:t>
            </a:r>
            <a:r>
              <a:rPr sz="2300" spc="-180" dirty="0">
                <a:latin typeface="Arial"/>
                <a:cs typeface="Arial"/>
              </a:rPr>
              <a:t>également</a:t>
            </a:r>
            <a:r>
              <a:rPr sz="2300" spc="-15" dirty="0">
                <a:latin typeface="Arial"/>
                <a:cs typeface="Arial"/>
              </a:rPr>
              <a:t> </a:t>
            </a:r>
            <a:r>
              <a:rPr sz="2300" spc="-95" dirty="0">
                <a:latin typeface="Arial"/>
                <a:cs typeface="Arial"/>
              </a:rPr>
              <a:t>été</a:t>
            </a:r>
            <a:r>
              <a:rPr sz="2300" spc="-20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abordée</a:t>
            </a:r>
            <a:endParaRPr sz="2300">
              <a:latin typeface="Arial"/>
              <a:cs typeface="Arial"/>
            </a:endParaRPr>
          </a:p>
          <a:p>
            <a:pPr marL="12700" marR="5715" algn="just">
              <a:lnSpc>
                <a:spcPts val="2600"/>
              </a:lnSpc>
              <a:spcBef>
                <a:spcPts val="2060"/>
              </a:spcBef>
            </a:pPr>
            <a:r>
              <a:rPr sz="2300" spc="-254" dirty="0">
                <a:latin typeface="Arial"/>
                <a:cs typeface="Arial"/>
              </a:rPr>
              <a:t>Jusqu’à</a:t>
            </a:r>
            <a:r>
              <a:rPr sz="2300" spc="10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la</a:t>
            </a:r>
            <a:r>
              <a:rPr sz="2300" spc="10" dirty="0">
                <a:latin typeface="Arial"/>
                <a:cs typeface="Arial"/>
              </a:rPr>
              <a:t> </a:t>
            </a:r>
            <a:r>
              <a:rPr sz="2300" spc="-70" dirty="0">
                <a:latin typeface="Arial"/>
                <a:cs typeface="Arial"/>
              </a:rPr>
              <a:t>rentrée</a:t>
            </a:r>
            <a:r>
              <a:rPr sz="2300" spc="5" dirty="0">
                <a:latin typeface="Arial"/>
                <a:cs typeface="Arial"/>
              </a:rPr>
              <a:t> </a:t>
            </a:r>
            <a:r>
              <a:rPr sz="2300" spc="-160" dirty="0">
                <a:latin typeface="Arial"/>
                <a:cs typeface="Arial"/>
              </a:rPr>
              <a:t>de</a:t>
            </a:r>
            <a:r>
              <a:rPr sz="2300" spc="5" dirty="0">
                <a:latin typeface="Arial"/>
                <a:cs typeface="Arial"/>
              </a:rPr>
              <a:t> </a:t>
            </a:r>
            <a:r>
              <a:rPr sz="2300" spc="-165" dirty="0">
                <a:latin typeface="Arial"/>
                <a:cs typeface="Arial"/>
              </a:rPr>
              <a:t>2012,</a:t>
            </a:r>
            <a:r>
              <a:rPr sz="2300" spc="-225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les</a:t>
            </a:r>
            <a:r>
              <a:rPr sz="2300" spc="10" dirty="0">
                <a:latin typeface="Arial"/>
                <a:cs typeface="Arial"/>
              </a:rPr>
              <a:t> </a:t>
            </a:r>
            <a:r>
              <a:rPr sz="2300" spc="-120" dirty="0">
                <a:latin typeface="Arial"/>
                <a:cs typeface="Arial"/>
              </a:rPr>
              <a:t>réunions</a:t>
            </a:r>
            <a:r>
              <a:rPr sz="2300" spc="10" dirty="0">
                <a:latin typeface="Arial"/>
                <a:cs typeface="Arial"/>
              </a:rPr>
              <a:t> </a:t>
            </a:r>
            <a:r>
              <a:rPr sz="2300" spc="-240" dirty="0">
                <a:latin typeface="Arial"/>
                <a:cs typeface="Arial"/>
              </a:rPr>
              <a:t>se</a:t>
            </a:r>
            <a:r>
              <a:rPr sz="2300" spc="5" dirty="0">
                <a:latin typeface="Arial"/>
                <a:cs typeface="Arial"/>
              </a:rPr>
              <a:t> </a:t>
            </a:r>
            <a:r>
              <a:rPr sz="2300" spc="-114" dirty="0">
                <a:latin typeface="Arial"/>
                <a:cs typeface="Arial"/>
              </a:rPr>
              <a:t>tenaient</a:t>
            </a:r>
            <a:r>
              <a:rPr sz="2300" spc="5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à</a:t>
            </a:r>
            <a:r>
              <a:rPr sz="2300" spc="-220" dirty="0">
                <a:latin typeface="Arial"/>
                <a:cs typeface="Arial"/>
              </a:rPr>
              <a:t> </a:t>
            </a:r>
            <a:r>
              <a:rPr sz="2300" spc="-155" dirty="0">
                <a:latin typeface="Arial"/>
                <a:cs typeface="Arial"/>
              </a:rPr>
              <a:t>Acigné,</a:t>
            </a:r>
            <a:r>
              <a:rPr sz="2300" spc="-225" dirty="0">
                <a:latin typeface="Arial"/>
                <a:cs typeface="Arial"/>
              </a:rPr>
              <a:t> </a:t>
            </a:r>
            <a:r>
              <a:rPr sz="2300" spc="-229" dirty="0">
                <a:latin typeface="Arial"/>
                <a:cs typeface="Arial"/>
              </a:rPr>
              <a:t>dans</a:t>
            </a:r>
            <a:r>
              <a:rPr sz="2300" spc="5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une</a:t>
            </a:r>
            <a:r>
              <a:rPr sz="2300" spc="-90" dirty="0">
                <a:latin typeface="Arial"/>
                <a:cs typeface="Arial"/>
              </a:rPr>
              <a:t> </a:t>
            </a:r>
            <a:r>
              <a:rPr sz="2300" spc="-180" dirty="0">
                <a:latin typeface="Arial"/>
                <a:cs typeface="Arial"/>
              </a:rPr>
              <a:t>salle</a:t>
            </a:r>
            <a:r>
              <a:rPr sz="2300" spc="55" dirty="0">
                <a:latin typeface="Arial"/>
                <a:cs typeface="Arial"/>
              </a:rPr>
              <a:t> </a:t>
            </a:r>
            <a:r>
              <a:rPr sz="2300" spc="-135" dirty="0">
                <a:latin typeface="Arial"/>
                <a:cs typeface="Arial"/>
              </a:rPr>
              <a:t>près</a:t>
            </a:r>
            <a:r>
              <a:rPr sz="2300" spc="55" dirty="0">
                <a:latin typeface="Arial"/>
                <a:cs typeface="Arial"/>
              </a:rPr>
              <a:t> </a:t>
            </a:r>
            <a:r>
              <a:rPr sz="2300" spc="-160" dirty="0">
                <a:latin typeface="Arial"/>
                <a:cs typeface="Arial"/>
              </a:rPr>
              <a:t>de</a:t>
            </a:r>
            <a:r>
              <a:rPr sz="2300" spc="60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la</a:t>
            </a:r>
            <a:r>
              <a:rPr sz="2300" spc="55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Poste</a:t>
            </a:r>
            <a:r>
              <a:rPr sz="2300" spc="55" dirty="0">
                <a:latin typeface="Arial"/>
                <a:cs typeface="Arial"/>
              </a:rPr>
              <a:t> </a:t>
            </a:r>
            <a:r>
              <a:rPr sz="2300" spc="-190" dirty="0">
                <a:latin typeface="Arial"/>
                <a:cs typeface="Arial"/>
              </a:rPr>
              <a:t>appelée</a:t>
            </a:r>
            <a:r>
              <a:rPr sz="2300" spc="-170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“le</a:t>
            </a:r>
            <a:r>
              <a:rPr sz="2300" spc="60" dirty="0">
                <a:latin typeface="Arial"/>
                <a:cs typeface="Arial"/>
              </a:rPr>
              <a:t> </a:t>
            </a:r>
            <a:r>
              <a:rPr sz="2300" spc="-114" dirty="0">
                <a:latin typeface="Arial"/>
                <a:cs typeface="Arial"/>
              </a:rPr>
              <a:t>Bocal”.</a:t>
            </a:r>
            <a:r>
              <a:rPr sz="2300" spc="-170" dirty="0">
                <a:latin typeface="Arial"/>
                <a:cs typeface="Arial"/>
              </a:rPr>
              <a:t> </a:t>
            </a:r>
            <a:r>
              <a:rPr sz="2300" spc="-204" dirty="0">
                <a:latin typeface="Arial"/>
                <a:cs typeface="Arial"/>
              </a:rPr>
              <a:t>Mais</a:t>
            </a:r>
            <a:r>
              <a:rPr sz="2300" spc="60" dirty="0">
                <a:latin typeface="Arial"/>
                <a:cs typeface="Arial"/>
              </a:rPr>
              <a:t> </a:t>
            </a:r>
            <a:r>
              <a:rPr sz="2300" spc="-90" dirty="0">
                <a:latin typeface="Arial"/>
                <a:cs typeface="Arial"/>
              </a:rPr>
              <a:t>on</a:t>
            </a:r>
            <a:r>
              <a:rPr sz="2300" spc="60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ne</a:t>
            </a:r>
            <a:r>
              <a:rPr sz="2300" spc="60" dirty="0">
                <a:latin typeface="Arial"/>
                <a:cs typeface="Arial"/>
              </a:rPr>
              <a:t> </a:t>
            </a:r>
            <a:r>
              <a:rPr sz="2300" spc="-105" dirty="0">
                <a:latin typeface="Arial"/>
                <a:cs typeface="Arial"/>
              </a:rPr>
              <a:t>peut</a:t>
            </a:r>
            <a:r>
              <a:rPr sz="2300" spc="60" dirty="0">
                <a:latin typeface="Arial"/>
                <a:cs typeface="Arial"/>
              </a:rPr>
              <a:t> </a:t>
            </a:r>
            <a:r>
              <a:rPr sz="2300" spc="-165" dirty="0">
                <a:latin typeface="Arial"/>
                <a:cs typeface="Arial"/>
              </a:rPr>
              <a:t>plus</a:t>
            </a:r>
            <a:r>
              <a:rPr sz="2300" spc="60" dirty="0">
                <a:latin typeface="Arial"/>
                <a:cs typeface="Arial"/>
              </a:rPr>
              <a:t> </a:t>
            </a:r>
            <a:r>
              <a:rPr sz="2300" spc="-70" dirty="0">
                <a:latin typeface="Arial"/>
                <a:cs typeface="Arial"/>
              </a:rPr>
              <a:t>utiliser</a:t>
            </a:r>
            <a:r>
              <a:rPr sz="2300" spc="114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les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spc="-125" dirty="0">
                <a:latin typeface="Arial"/>
                <a:cs typeface="Arial"/>
              </a:rPr>
              <a:t>facilités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spc="-140" dirty="0">
                <a:latin typeface="Arial"/>
                <a:cs typeface="Arial"/>
              </a:rPr>
              <a:t>d’Acigné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spc="-165" dirty="0">
                <a:latin typeface="Arial"/>
                <a:cs typeface="Arial"/>
              </a:rPr>
              <a:t>depuis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que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spc="-45" dirty="0">
                <a:latin typeface="Arial"/>
                <a:cs typeface="Arial"/>
              </a:rPr>
              <a:t>notre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spc="-135" dirty="0">
                <a:latin typeface="Arial"/>
                <a:cs typeface="Arial"/>
              </a:rPr>
              <a:t>Président</a:t>
            </a:r>
            <a:r>
              <a:rPr sz="2300" spc="325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a</a:t>
            </a:r>
            <a:r>
              <a:rPr sz="2300" spc="330" dirty="0">
                <a:latin typeface="Arial"/>
                <a:cs typeface="Arial"/>
              </a:rPr>
              <a:t> </a:t>
            </a:r>
            <a:r>
              <a:rPr sz="2300" spc="-215" dirty="0">
                <a:latin typeface="Arial"/>
                <a:cs typeface="Arial"/>
              </a:rPr>
              <a:t>déménagé,</a:t>
            </a:r>
            <a:r>
              <a:rPr sz="2300" spc="100" dirty="0">
                <a:latin typeface="Arial"/>
                <a:cs typeface="Arial"/>
              </a:rPr>
              <a:t> </a:t>
            </a:r>
            <a:r>
              <a:rPr sz="2300" spc="-215" dirty="0">
                <a:latin typeface="Arial"/>
                <a:cs typeface="Arial"/>
              </a:rPr>
              <a:t>aussi,</a:t>
            </a:r>
            <a:r>
              <a:rPr sz="2300" spc="-145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une</a:t>
            </a:r>
            <a:r>
              <a:rPr sz="2300" spc="445" dirty="0">
                <a:latin typeface="Arial"/>
                <a:cs typeface="Arial"/>
              </a:rPr>
              <a:t> </a:t>
            </a:r>
            <a:r>
              <a:rPr sz="2300" spc="-95" dirty="0">
                <a:latin typeface="Arial"/>
                <a:cs typeface="Arial"/>
              </a:rPr>
              <a:t>solution,</a:t>
            </a:r>
            <a:r>
              <a:rPr sz="2300" spc="220" dirty="0">
                <a:latin typeface="Arial"/>
                <a:cs typeface="Arial"/>
              </a:rPr>
              <a:t> </a:t>
            </a:r>
            <a:r>
              <a:rPr sz="2300" spc="-240" dirty="0">
                <a:latin typeface="Arial"/>
                <a:cs typeface="Arial"/>
              </a:rPr>
              <a:t>au</a:t>
            </a:r>
            <a:r>
              <a:rPr sz="2300" spc="445" dirty="0">
                <a:latin typeface="Arial"/>
                <a:cs typeface="Arial"/>
              </a:rPr>
              <a:t> </a:t>
            </a:r>
            <a:r>
              <a:rPr sz="2300" spc="-140" dirty="0">
                <a:latin typeface="Arial"/>
                <a:cs typeface="Arial"/>
              </a:rPr>
              <a:t>moins</a:t>
            </a:r>
            <a:r>
              <a:rPr sz="2300" spc="450" dirty="0">
                <a:latin typeface="Arial"/>
                <a:cs typeface="Arial"/>
              </a:rPr>
              <a:t> </a:t>
            </a:r>
            <a:r>
              <a:rPr sz="2300" spc="-90" dirty="0">
                <a:latin typeface="Arial"/>
                <a:cs typeface="Arial"/>
              </a:rPr>
              <a:t>provisoire,</a:t>
            </a:r>
            <a:r>
              <a:rPr sz="2300" spc="225" dirty="0">
                <a:latin typeface="Arial"/>
                <a:cs typeface="Arial"/>
              </a:rPr>
              <a:t> </a:t>
            </a:r>
            <a:r>
              <a:rPr sz="2300" spc="-310" dirty="0">
                <a:latin typeface="Arial"/>
                <a:cs typeface="Arial"/>
              </a:rPr>
              <a:t>à</a:t>
            </a:r>
            <a:r>
              <a:rPr sz="2300" spc="445" dirty="0">
                <a:latin typeface="Arial"/>
                <a:cs typeface="Arial"/>
              </a:rPr>
              <a:t> </a:t>
            </a:r>
            <a:r>
              <a:rPr sz="2300" spc="-100" dirty="0">
                <a:latin typeface="Arial"/>
                <a:cs typeface="Arial"/>
              </a:rPr>
              <a:t>été</a:t>
            </a:r>
            <a:r>
              <a:rPr sz="2300" spc="445" dirty="0">
                <a:latin typeface="Arial"/>
                <a:cs typeface="Arial"/>
              </a:rPr>
              <a:t> </a:t>
            </a:r>
            <a:r>
              <a:rPr sz="2300" spc="-90" dirty="0">
                <a:latin typeface="Arial"/>
                <a:cs typeface="Arial"/>
              </a:rPr>
              <a:t>trouvée</a:t>
            </a:r>
            <a:r>
              <a:rPr sz="2300" spc="445" dirty="0">
                <a:latin typeface="Arial"/>
                <a:cs typeface="Arial"/>
              </a:rPr>
              <a:t> </a:t>
            </a:r>
            <a:r>
              <a:rPr sz="2300" spc="-175" dirty="0">
                <a:latin typeface="Arial"/>
                <a:cs typeface="Arial"/>
              </a:rPr>
              <a:t>en</a:t>
            </a:r>
            <a:r>
              <a:rPr sz="2300" spc="370" dirty="0">
                <a:latin typeface="Arial"/>
                <a:cs typeface="Arial"/>
              </a:rPr>
              <a:t> </a:t>
            </a:r>
            <a:r>
              <a:rPr sz="2300" spc="-235" dirty="0">
                <a:latin typeface="Arial"/>
                <a:cs typeface="Arial"/>
              </a:rPr>
              <a:t>se</a:t>
            </a:r>
            <a:r>
              <a:rPr sz="2300" spc="495" dirty="0">
                <a:latin typeface="Arial"/>
                <a:cs typeface="Arial"/>
              </a:rPr>
              <a:t> </a:t>
            </a:r>
            <a:r>
              <a:rPr sz="2300" spc="-120" dirty="0">
                <a:latin typeface="Arial"/>
                <a:cs typeface="Arial"/>
              </a:rPr>
              <a:t>réunissant</a:t>
            </a:r>
            <a:r>
              <a:rPr sz="2300" spc="-75" dirty="0">
                <a:latin typeface="Arial"/>
                <a:cs typeface="Arial"/>
              </a:rPr>
              <a:t> </a:t>
            </a:r>
            <a:r>
              <a:rPr sz="2300" spc="-185" dirty="0">
                <a:latin typeface="Arial"/>
                <a:cs typeface="Arial"/>
              </a:rPr>
              <a:t>chez</a:t>
            </a:r>
            <a:r>
              <a:rPr sz="2300" spc="-45" dirty="0">
                <a:latin typeface="Arial"/>
                <a:cs typeface="Arial"/>
              </a:rPr>
              <a:t> </a:t>
            </a:r>
            <a:r>
              <a:rPr sz="2300" spc="-140" dirty="0">
                <a:latin typeface="Arial"/>
                <a:cs typeface="Arial"/>
              </a:rPr>
              <a:t>l’animateur,</a:t>
            </a:r>
            <a:r>
              <a:rPr sz="2300" spc="-275" dirty="0">
                <a:latin typeface="Arial"/>
                <a:cs typeface="Arial"/>
              </a:rPr>
              <a:t> </a:t>
            </a:r>
            <a:r>
              <a:rPr sz="2300" spc="-130" dirty="0">
                <a:latin typeface="Arial"/>
                <a:cs typeface="Arial"/>
              </a:rPr>
              <a:t>Bernard</a:t>
            </a:r>
            <a:r>
              <a:rPr sz="2300" spc="-45" dirty="0">
                <a:latin typeface="Arial"/>
                <a:cs typeface="Arial"/>
              </a:rPr>
              <a:t> </a:t>
            </a:r>
            <a:r>
              <a:rPr sz="2300" spc="-140" dirty="0">
                <a:latin typeface="Arial"/>
                <a:cs typeface="Arial"/>
              </a:rPr>
              <a:t>Louvel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70000"/>
            <a:ext cx="7620001" cy="29572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68700" y="114300"/>
            <a:ext cx="867283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10" dirty="0"/>
              <a:t>Com’au</a:t>
            </a:r>
            <a:r>
              <a:rPr spc="20" dirty="0"/>
              <a:t> </a:t>
            </a:r>
            <a:r>
              <a:rPr spc="-590" dirty="0"/>
              <a:t>garage</a:t>
            </a:r>
            <a:r>
              <a:rPr spc="20" dirty="0"/>
              <a:t> </a:t>
            </a:r>
            <a:r>
              <a:rPr spc="-330" dirty="0"/>
              <a:t>2011-</a:t>
            </a:r>
            <a:r>
              <a:rPr spc="-415" dirty="0"/>
              <a:t>2012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800" y="6540500"/>
            <a:ext cx="1930400" cy="158600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7800" y="4457700"/>
            <a:ext cx="1935915" cy="148590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3169900" y="127000"/>
            <a:ext cx="3098800" cy="4155440"/>
            <a:chOff x="13169900" y="127000"/>
            <a:chExt cx="3098800" cy="415544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95300" y="152400"/>
              <a:ext cx="3048000" cy="41041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195300" y="152400"/>
              <a:ext cx="3048000" cy="4104640"/>
            </a:xfrm>
            <a:custGeom>
              <a:avLst/>
              <a:gdLst/>
              <a:ahLst/>
              <a:cxnLst/>
              <a:rect l="l" t="t" r="r" b="b"/>
              <a:pathLst>
                <a:path w="3048000" h="4104640">
                  <a:moveTo>
                    <a:pt x="0" y="0"/>
                  </a:moveTo>
                  <a:lnTo>
                    <a:pt x="3048000" y="0"/>
                  </a:lnTo>
                  <a:lnTo>
                    <a:pt x="3048000" y="4104105"/>
                  </a:lnTo>
                  <a:lnTo>
                    <a:pt x="0" y="4104105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3169900" y="4356100"/>
            <a:ext cx="3098800" cy="4674870"/>
            <a:chOff x="13169900" y="4356100"/>
            <a:chExt cx="3098800" cy="467487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95300" y="4381500"/>
              <a:ext cx="3048000" cy="46240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195300" y="4381500"/>
              <a:ext cx="3048000" cy="4624070"/>
            </a:xfrm>
            <a:custGeom>
              <a:avLst/>
              <a:gdLst/>
              <a:ahLst/>
              <a:cxnLst/>
              <a:rect l="l" t="t" r="r" b="b"/>
              <a:pathLst>
                <a:path w="3048000" h="4624070">
                  <a:moveTo>
                    <a:pt x="0" y="0"/>
                  </a:moveTo>
                  <a:lnTo>
                    <a:pt x="3048000" y="0"/>
                  </a:lnTo>
                  <a:lnTo>
                    <a:pt x="3048000" y="4624039"/>
                  </a:lnTo>
                  <a:lnTo>
                    <a:pt x="0" y="4624039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761701" y="1295400"/>
            <a:ext cx="5260975" cy="28803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66700" marR="5080" indent="-254000" algn="just">
              <a:lnSpc>
                <a:spcPts val="2800"/>
              </a:lnSpc>
              <a:spcBef>
                <a:spcPts val="260"/>
              </a:spcBef>
              <a:buSzPct val="125000"/>
              <a:buChar char="•"/>
              <a:tabLst>
                <a:tab pos="266700" algn="l"/>
              </a:tabLst>
            </a:pPr>
            <a:r>
              <a:rPr sz="2400" dirty="0">
                <a:latin typeface="Arial"/>
                <a:cs typeface="Arial"/>
              </a:rPr>
              <a:t>6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conférences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ont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été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faites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Hervé </a:t>
            </a:r>
            <a:r>
              <a:rPr sz="2400" spc="-90" dirty="0">
                <a:latin typeface="Arial"/>
                <a:cs typeface="Arial"/>
              </a:rPr>
              <a:t>Layec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spc="160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Supélec,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sous</a:t>
            </a:r>
            <a:r>
              <a:rPr sz="2400" spc="1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les</a:t>
            </a:r>
            <a:r>
              <a:rPr sz="2400" spc="125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auspices</a:t>
            </a:r>
            <a:r>
              <a:rPr sz="2400" spc="120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de </a:t>
            </a:r>
            <a:r>
              <a:rPr sz="2400" dirty="0">
                <a:latin typeface="Arial"/>
                <a:cs typeface="Arial"/>
              </a:rPr>
              <a:t>l’A3C7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l’association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des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Supélec de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Bretagne.</a:t>
            </a:r>
            <a:endParaRPr sz="2400">
              <a:latin typeface="Arial"/>
              <a:cs typeface="Arial"/>
            </a:endParaRPr>
          </a:p>
          <a:p>
            <a:pPr marL="266700" marR="5715" indent="-254000" algn="just">
              <a:lnSpc>
                <a:spcPts val="2800"/>
              </a:lnSpc>
              <a:buSzPct val="125000"/>
              <a:buChar char="•"/>
              <a:tabLst>
                <a:tab pos="266700" algn="l"/>
              </a:tabLst>
            </a:pPr>
            <a:r>
              <a:rPr sz="2400" spc="-170" dirty="0">
                <a:latin typeface="Arial"/>
                <a:cs typeface="Arial"/>
              </a:rPr>
              <a:t>Elles</a:t>
            </a:r>
            <a:r>
              <a:rPr sz="2400" dirty="0">
                <a:latin typeface="Arial"/>
                <a:cs typeface="Arial"/>
              </a:rPr>
              <a:t> ont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eu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lieu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entre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mars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2011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mai </a:t>
            </a:r>
            <a:r>
              <a:rPr sz="2400" spc="-10" dirty="0">
                <a:latin typeface="Arial"/>
                <a:cs typeface="Arial"/>
              </a:rPr>
              <a:t>2012.</a:t>
            </a:r>
            <a:endParaRPr sz="2400">
              <a:latin typeface="Arial"/>
              <a:cs typeface="Arial"/>
            </a:endParaRPr>
          </a:p>
          <a:p>
            <a:pPr marL="266700" marR="5715" indent="-254000" algn="just">
              <a:lnSpc>
                <a:spcPts val="2800"/>
              </a:lnSpc>
              <a:buSzPct val="125000"/>
              <a:buChar char="•"/>
              <a:tabLst>
                <a:tab pos="266700" algn="l"/>
              </a:tabLst>
            </a:pPr>
            <a:r>
              <a:rPr sz="2400" dirty="0">
                <a:latin typeface="Arial"/>
                <a:cs typeface="Arial"/>
              </a:rPr>
              <a:t>Elles</a:t>
            </a:r>
            <a:r>
              <a:rPr sz="2400" spc="3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portaient</a:t>
            </a:r>
            <a:r>
              <a:rPr sz="2400" spc="3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sur</a:t>
            </a:r>
            <a:r>
              <a:rPr sz="2400" spc="3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335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fonctionnement </a:t>
            </a:r>
            <a:r>
              <a:rPr sz="2400" spc="-200" dirty="0">
                <a:latin typeface="Arial"/>
                <a:cs typeface="Arial"/>
              </a:rPr>
              <a:t>des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automobiles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modernes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13" name="object 13"/>
          <p:cNvSpPr txBox="1"/>
          <p:nvPr/>
        </p:nvSpPr>
        <p:spPr>
          <a:xfrm>
            <a:off x="2427701" y="4328021"/>
            <a:ext cx="264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20" dirty="0">
                <a:latin typeface="HGMaruGothicMPRO"/>
                <a:cs typeface="HGMaruGothicMPRO"/>
              </a:rPr>
              <a:t>❖</a:t>
            </a:r>
            <a:endParaRPr sz="2400">
              <a:latin typeface="HGMaruGothicMPRO"/>
              <a:cs typeface="HGMaruGothicMPR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27701" y="5140821"/>
            <a:ext cx="264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20" dirty="0">
                <a:latin typeface="HGMaruGothicMPRO"/>
                <a:cs typeface="HGMaruGothicMPRO"/>
              </a:rPr>
              <a:t>❖</a:t>
            </a:r>
            <a:endParaRPr sz="2400">
              <a:latin typeface="HGMaruGothicMPRO"/>
              <a:cs typeface="HGMaruGothicMPR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27701" y="5953621"/>
            <a:ext cx="264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20" dirty="0">
                <a:latin typeface="HGMaruGothicMPRO"/>
                <a:cs typeface="HGMaruGothicMPRO"/>
              </a:rPr>
              <a:t>❖</a:t>
            </a:r>
            <a:endParaRPr sz="2400">
              <a:latin typeface="HGMaruGothicMPRO"/>
              <a:cs typeface="HGMaruGothicMPR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27701" y="6766421"/>
            <a:ext cx="264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20" dirty="0">
                <a:latin typeface="HGMaruGothicMPRO"/>
                <a:cs typeface="HGMaruGothicMPRO"/>
              </a:rPr>
              <a:t>❖</a:t>
            </a:r>
            <a:endParaRPr sz="2400">
              <a:latin typeface="HGMaruGothicMPRO"/>
              <a:cs typeface="HGMaruGothicMPR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27701" y="7487781"/>
            <a:ext cx="264795" cy="93980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2400" spc="-520" dirty="0">
                <a:latin typeface="HGMaruGothicMPRO"/>
                <a:cs typeface="HGMaruGothicMPRO"/>
              </a:rPr>
              <a:t>❖</a:t>
            </a:r>
            <a:endParaRPr sz="2400">
              <a:latin typeface="HGMaruGothicMPRO"/>
              <a:cs typeface="HGMaruGothicMPRO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2400" spc="-520" dirty="0">
                <a:latin typeface="HGMaruGothicMPRO"/>
                <a:cs typeface="HGMaruGothicMPRO"/>
              </a:rPr>
              <a:t>❖</a:t>
            </a:r>
            <a:endParaRPr sz="2400">
              <a:latin typeface="HGMaruGothicMPRO"/>
              <a:cs typeface="HGMaruGothicMPR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72201" y="4337050"/>
            <a:ext cx="9770745" cy="4099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854710">
              <a:lnSpc>
                <a:spcPts val="2800"/>
              </a:lnSpc>
              <a:spcBef>
                <a:spcPts val="260"/>
              </a:spcBef>
            </a:pPr>
            <a:r>
              <a:rPr sz="2400" spc="-140" dirty="0">
                <a:latin typeface="Arial"/>
                <a:cs typeface="Arial"/>
              </a:rPr>
              <a:t>Mars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2011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:“Caramba,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la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voiture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ne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démarre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pas”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batterie,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alternateur, </a:t>
            </a:r>
            <a:r>
              <a:rPr sz="2400" spc="-120" dirty="0">
                <a:latin typeface="Arial"/>
                <a:cs typeface="Arial"/>
              </a:rPr>
              <a:t>démarreur.</a:t>
            </a:r>
            <a:r>
              <a:rPr sz="2400" spc="-25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41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40" dirty="0">
                <a:latin typeface="Arial"/>
                <a:cs typeface="Arial"/>
              </a:rPr>
              <a:t>personnes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dont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9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A3C7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  <a:spcBef>
                <a:spcPts val="800"/>
              </a:spcBef>
            </a:pPr>
            <a:r>
              <a:rPr sz="2400" spc="-150" dirty="0">
                <a:latin typeface="Arial"/>
                <a:cs typeface="Arial"/>
              </a:rPr>
              <a:t>Mai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2011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:“La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200" dirty="0">
                <a:latin typeface="Arial"/>
                <a:cs typeface="Arial"/>
              </a:rPr>
              <a:t>magie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du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Calculateur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d'injection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40" dirty="0">
                <a:latin typeface="Arial"/>
                <a:cs typeface="Arial"/>
              </a:rPr>
              <a:t>d’essence”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23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40" dirty="0">
                <a:latin typeface="Arial"/>
                <a:cs typeface="Arial"/>
              </a:rPr>
              <a:t>personnes</a:t>
            </a:r>
            <a:r>
              <a:rPr sz="2400" spc="-20" dirty="0">
                <a:latin typeface="Arial"/>
                <a:cs typeface="Arial"/>
              </a:rPr>
              <a:t> dont </a:t>
            </a:r>
            <a:r>
              <a:rPr sz="2400" spc="-155" dirty="0">
                <a:latin typeface="Arial"/>
                <a:cs typeface="Arial"/>
              </a:rPr>
              <a:t>12</a:t>
            </a:r>
            <a:r>
              <a:rPr sz="2400" spc="-22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A3C7</a:t>
            </a:r>
            <a:endParaRPr sz="2400">
              <a:latin typeface="Arial"/>
              <a:cs typeface="Arial"/>
            </a:endParaRPr>
          </a:p>
          <a:p>
            <a:pPr marL="12700" marR="377825">
              <a:lnSpc>
                <a:spcPts val="2800"/>
              </a:lnSpc>
              <a:spcBef>
                <a:spcPts val="800"/>
              </a:spcBef>
            </a:pPr>
            <a:r>
              <a:rPr sz="2400" spc="-80" dirty="0">
                <a:latin typeface="Arial"/>
                <a:cs typeface="Arial"/>
              </a:rPr>
              <a:t>Novembre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2011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:“DCI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: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Difficilement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Compréhensible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par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un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Individu”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32 </a:t>
            </a:r>
            <a:r>
              <a:rPr sz="2400" spc="-140" dirty="0">
                <a:latin typeface="Arial"/>
                <a:cs typeface="Arial"/>
              </a:rPr>
              <a:t>personnes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dont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14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A3C7</a:t>
            </a:r>
            <a:endParaRPr sz="2400">
              <a:latin typeface="Arial"/>
              <a:cs typeface="Arial"/>
            </a:endParaRPr>
          </a:p>
          <a:p>
            <a:pPr marL="12700" marR="315595">
              <a:lnSpc>
                <a:spcPts val="2800"/>
              </a:lnSpc>
              <a:spcBef>
                <a:spcPts val="800"/>
              </a:spcBef>
              <a:tabLst>
                <a:tab pos="1483995" algn="l"/>
              </a:tabLst>
            </a:pPr>
            <a:r>
              <a:rPr sz="2400" spc="-10" dirty="0">
                <a:latin typeface="Arial"/>
                <a:cs typeface="Arial"/>
              </a:rPr>
              <a:t>Décembre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50" dirty="0">
                <a:latin typeface="Arial"/>
                <a:cs typeface="Arial"/>
              </a:rPr>
              <a:t>2011:</a:t>
            </a:r>
            <a:r>
              <a:rPr sz="2400" spc="-47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“Rouler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l'alcool,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235" dirty="0">
                <a:latin typeface="Arial"/>
                <a:cs typeface="Arial"/>
              </a:rPr>
              <a:t>au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35" dirty="0">
                <a:latin typeface="Arial"/>
                <a:cs typeface="Arial"/>
              </a:rPr>
              <a:t>GPL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ou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l'électricité”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41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personnes </a:t>
            </a:r>
            <a:r>
              <a:rPr sz="2400" dirty="0">
                <a:latin typeface="Arial"/>
                <a:cs typeface="Arial"/>
              </a:rPr>
              <a:t>dont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14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A3C7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2400" dirty="0">
                <a:latin typeface="Arial"/>
                <a:cs typeface="Arial"/>
              </a:rPr>
              <a:t>Avril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2012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:“La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climatisation”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24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40" dirty="0">
                <a:latin typeface="Arial"/>
                <a:cs typeface="Arial"/>
              </a:rPr>
              <a:t>personnes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dont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10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A3C7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2400" spc="-150" dirty="0">
                <a:latin typeface="Arial"/>
                <a:cs typeface="Arial"/>
              </a:rPr>
              <a:t>Mai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2012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:“Le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contrôle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technique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la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pollution”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19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40" dirty="0">
                <a:latin typeface="Arial"/>
                <a:cs typeface="Arial"/>
              </a:rPr>
              <a:t>personnes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dont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9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A3C7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4275">
              <a:lnSpc>
                <a:spcPct val="100000"/>
              </a:lnSpc>
              <a:spcBef>
                <a:spcPts val="100"/>
              </a:spcBef>
            </a:pPr>
            <a:r>
              <a:rPr spc="-470" dirty="0"/>
              <a:t>Le</a:t>
            </a:r>
            <a:r>
              <a:rPr spc="10" dirty="0"/>
              <a:t> </a:t>
            </a:r>
            <a:r>
              <a:rPr spc="-325" dirty="0"/>
              <a:t>groupe</a:t>
            </a:r>
            <a:r>
              <a:rPr spc="15" dirty="0"/>
              <a:t> </a:t>
            </a:r>
            <a:r>
              <a:rPr spc="-535" dirty="0"/>
              <a:t>Racines</a:t>
            </a:r>
            <a:r>
              <a:rPr spc="10" dirty="0"/>
              <a:t> </a:t>
            </a:r>
            <a:r>
              <a:rPr spc="-395" dirty="0"/>
              <a:t>:</a:t>
            </a:r>
            <a:r>
              <a:rPr spc="-625" dirty="0"/>
              <a:t> </a:t>
            </a:r>
            <a:r>
              <a:rPr spc="-434" dirty="0"/>
              <a:t>les</a:t>
            </a:r>
            <a:r>
              <a:rPr spc="10" dirty="0"/>
              <a:t> </a:t>
            </a:r>
            <a:r>
              <a:rPr spc="-340" dirty="0"/>
              <a:t>débuts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09700" y="21943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9600" y="2349500"/>
            <a:ext cx="5631815" cy="1183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100" dirty="0">
                <a:latin typeface="Arial"/>
                <a:cs typeface="Arial"/>
              </a:rPr>
              <a:t>Décidé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en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2009,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le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groupe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“Racines”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a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40" dirty="0">
                <a:latin typeface="Arial"/>
                <a:cs typeface="Arial"/>
              </a:rPr>
              <a:t>été </a:t>
            </a:r>
            <a:r>
              <a:rPr sz="2600" spc="-70" dirty="0">
                <a:latin typeface="Arial"/>
                <a:cs typeface="Arial"/>
              </a:rPr>
              <a:t>constitué</a:t>
            </a:r>
            <a:r>
              <a:rPr sz="2600" spc="-114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en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160" dirty="0">
                <a:latin typeface="Arial"/>
                <a:cs typeface="Arial"/>
              </a:rPr>
              <a:t>2010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-12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n’a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30" dirty="0">
                <a:latin typeface="Arial"/>
                <a:cs typeface="Arial"/>
              </a:rPr>
              <a:t>trouvé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330" dirty="0">
                <a:latin typeface="Arial"/>
                <a:cs typeface="Arial"/>
              </a:rPr>
              <a:t>sa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forme </a:t>
            </a:r>
            <a:r>
              <a:rPr sz="2600" spc="-70" dirty="0">
                <a:latin typeface="Arial"/>
                <a:cs typeface="Arial"/>
              </a:rPr>
              <a:t>définitive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qu’en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2011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9600" y="3873500"/>
            <a:ext cx="5629275" cy="802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150" dirty="0">
                <a:latin typeface="Arial"/>
                <a:cs typeface="Arial"/>
              </a:rPr>
              <a:t>Dès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l’origine,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il</a:t>
            </a:r>
            <a:r>
              <a:rPr sz="2600" spc="-9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a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été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animé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par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70" dirty="0">
                <a:latin typeface="Arial"/>
                <a:cs typeface="Arial"/>
              </a:rPr>
              <a:t>Christiane </a:t>
            </a:r>
            <a:r>
              <a:rPr sz="2600" spc="-20" dirty="0">
                <a:latin typeface="Arial"/>
                <a:cs typeface="Arial"/>
              </a:rPr>
              <a:t>Schwartz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09700" y="3718376"/>
            <a:ext cx="225425" cy="1846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60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9600" y="5016500"/>
            <a:ext cx="5714365" cy="1564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305" dirty="0">
                <a:latin typeface="Arial"/>
                <a:cs typeface="Arial"/>
              </a:rPr>
              <a:t>En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2010,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un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75" dirty="0">
                <a:latin typeface="Arial"/>
                <a:cs typeface="Arial"/>
              </a:rPr>
              <a:t>partenariat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265" dirty="0">
                <a:latin typeface="Arial"/>
                <a:cs typeface="Arial"/>
              </a:rPr>
              <a:t>avec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Armorhistel </a:t>
            </a:r>
            <a:r>
              <a:rPr sz="2600" spc="-165" dirty="0">
                <a:latin typeface="Arial"/>
                <a:cs typeface="Arial"/>
              </a:rPr>
              <a:t>avait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été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225" dirty="0">
                <a:latin typeface="Arial"/>
                <a:cs typeface="Arial"/>
              </a:rPr>
              <a:t>envisagé</a:t>
            </a:r>
            <a:r>
              <a:rPr sz="2600" dirty="0">
                <a:latin typeface="Arial"/>
                <a:cs typeface="Arial"/>
              </a:rPr>
              <a:t> et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une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90" dirty="0">
                <a:latin typeface="Arial"/>
                <a:cs typeface="Arial"/>
              </a:rPr>
              <a:t>première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60" dirty="0">
                <a:latin typeface="Arial"/>
                <a:cs typeface="Arial"/>
              </a:rPr>
              <a:t>réunion </a:t>
            </a:r>
            <a:r>
              <a:rPr sz="2600" spc="-150" dirty="0">
                <a:latin typeface="Arial"/>
                <a:cs typeface="Arial"/>
              </a:rPr>
              <a:t>commune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30" dirty="0">
                <a:latin typeface="Arial"/>
                <a:cs typeface="Arial"/>
              </a:rPr>
              <a:t>entre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les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Bureaux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des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deux </a:t>
            </a:r>
            <a:r>
              <a:rPr sz="2600" spc="-160" dirty="0">
                <a:latin typeface="Arial"/>
                <a:cs typeface="Arial"/>
              </a:rPr>
              <a:t>associations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s’était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tenu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9700" y="67663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79600" y="6921500"/>
            <a:ext cx="5611495" cy="1183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dirty="0">
                <a:latin typeface="Arial"/>
                <a:cs typeface="Arial"/>
              </a:rPr>
              <a:t>À</a:t>
            </a:r>
            <a:r>
              <a:rPr sz="2600" spc="-110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la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95" dirty="0">
                <a:latin typeface="Arial"/>
                <a:cs typeface="Arial"/>
              </a:rPr>
              <a:t>suite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90" dirty="0">
                <a:latin typeface="Arial"/>
                <a:cs typeface="Arial"/>
              </a:rPr>
              <a:t>d’un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spc="-95" dirty="0">
                <a:latin typeface="Arial"/>
                <a:cs typeface="Arial"/>
              </a:rPr>
              <a:t>différend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propos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la </a:t>
            </a:r>
            <a:r>
              <a:rPr sz="2600" spc="-80" dirty="0">
                <a:latin typeface="Arial"/>
                <a:cs typeface="Arial"/>
              </a:rPr>
              <a:t>commémoration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des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30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270" dirty="0">
                <a:latin typeface="Arial"/>
                <a:cs typeface="Arial"/>
              </a:rPr>
              <a:t>ans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du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Minitel,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05" dirty="0">
                <a:latin typeface="Arial"/>
                <a:cs typeface="Arial"/>
              </a:rPr>
              <a:t>ce </a:t>
            </a:r>
            <a:r>
              <a:rPr sz="2600" spc="-75" dirty="0">
                <a:latin typeface="Arial"/>
                <a:cs typeface="Arial"/>
              </a:rPr>
              <a:t>partenariat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a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avorté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74100" y="21943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44000" y="2349500"/>
            <a:ext cx="5827395" cy="3850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20" dirty="0">
                <a:latin typeface="Arial"/>
                <a:cs typeface="Arial"/>
              </a:rPr>
              <a:t>Un</a:t>
            </a:r>
            <a:r>
              <a:rPr sz="2600" spc="-145" dirty="0">
                <a:latin typeface="Arial"/>
                <a:cs typeface="Arial"/>
              </a:rPr>
              <a:t> </a:t>
            </a:r>
            <a:r>
              <a:rPr sz="2600" spc="-70" dirty="0">
                <a:latin typeface="Arial"/>
                <a:cs typeface="Arial"/>
              </a:rPr>
              <a:t>autre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75" dirty="0">
                <a:latin typeface="Arial"/>
                <a:cs typeface="Arial"/>
              </a:rPr>
              <a:t>partenariat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spc="-254" dirty="0">
                <a:latin typeface="Arial"/>
                <a:cs typeface="Arial"/>
              </a:rPr>
              <a:t>a,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95" dirty="0">
                <a:latin typeface="Arial"/>
                <a:cs typeface="Arial"/>
              </a:rPr>
              <a:t>lui,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abouti,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90" dirty="0">
                <a:latin typeface="Arial"/>
                <a:cs typeface="Arial"/>
              </a:rPr>
              <a:t>celui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285" dirty="0">
                <a:latin typeface="Arial"/>
                <a:cs typeface="Arial"/>
              </a:rPr>
              <a:t>avec </a:t>
            </a:r>
            <a:r>
              <a:rPr sz="2600" spc="-130" dirty="0">
                <a:latin typeface="Arial"/>
                <a:cs typeface="Arial"/>
              </a:rPr>
              <a:t>Orange</a:t>
            </a:r>
            <a:r>
              <a:rPr sz="2600" spc="15" dirty="0">
                <a:latin typeface="Arial"/>
                <a:cs typeface="Arial"/>
              </a:rPr>
              <a:t> </a:t>
            </a:r>
            <a:r>
              <a:rPr sz="2600" spc="-250" dirty="0">
                <a:latin typeface="Arial"/>
                <a:cs typeface="Arial"/>
              </a:rPr>
              <a:t>Labs</a:t>
            </a:r>
            <a:r>
              <a:rPr sz="2600" spc="20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Rennes,</a:t>
            </a:r>
            <a:r>
              <a:rPr sz="2600" spc="-240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descendant</a:t>
            </a:r>
            <a:r>
              <a:rPr sz="2600" spc="2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du </a:t>
            </a:r>
            <a:r>
              <a:rPr sz="2600" spc="-190" dirty="0">
                <a:latin typeface="Arial"/>
                <a:cs typeface="Arial"/>
              </a:rPr>
              <a:t>CCETT.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Cela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55" dirty="0">
                <a:latin typeface="Arial"/>
                <a:cs typeface="Arial"/>
              </a:rPr>
              <a:t>nous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a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permis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bénéficier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salles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connectées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pour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les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réunions </a:t>
            </a:r>
            <a:r>
              <a:rPr sz="2600" spc="-110" dirty="0">
                <a:latin typeface="Arial"/>
                <a:cs typeface="Arial"/>
              </a:rPr>
              <a:t>A3C7,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du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Bureau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225" dirty="0">
                <a:latin typeface="Arial"/>
                <a:cs typeface="Arial"/>
              </a:rPr>
              <a:t>aussi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bien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que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Racines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-13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a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abouti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la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célébration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commune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du </a:t>
            </a:r>
            <a:r>
              <a:rPr sz="2600" spc="-135" dirty="0">
                <a:latin typeface="Arial"/>
                <a:cs typeface="Arial"/>
              </a:rPr>
              <a:t>quarantième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anniversaire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la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75" dirty="0">
                <a:latin typeface="Arial"/>
                <a:cs typeface="Arial"/>
              </a:rPr>
              <a:t>création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du </a:t>
            </a:r>
            <a:r>
              <a:rPr sz="2600" spc="-190" dirty="0">
                <a:latin typeface="Arial"/>
                <a:cs typeface="Arial"/>
              </a:rPr>
              <a:t>CCETT,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95" dirty="0">
                <a:latin typeface="Arial"/>
                <a:cs typeface="Arial"/>
              </a:rPr>
              <a:t>ce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13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décembre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100" dirty="0">
                <a:latin typeface="Arial"/>
                <a:cs typeface="Arial"/>
              </a:rPr>
              <a:t>2012.</a:t>
            </a:r>
            <a:r>
              <a:rPr sz="2600" spc="80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Après,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il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est </a:t>
            </a:r>
            <a:r>
              <a:rPr sz="2600" spc="-70" dirty="0">
                <a:latin typeface="Arial"/>
                <a:cs typeface="Arial"/>
              </a:rPr>
              <a:t>vrai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un</a:t>
            </a:r>
            <a:r>
              <a:rPr sz="2600" dirty="0">
                <a:latin typeface="Arial"/>
                <a:cs typeface="Arial"/>
              </a:rPr>
              <a:t> report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275" dirty="0">
                <a:latin typeface="Arial"/>
                <a:cs typeface="Arial"/>
              </a:rPr>
              <a:t>assez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déstabilisant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la </a:t>
            </a:r>
            <a:r>
              <a:rPr sz="2600" spc="-90" dirty="0">
                <a:latin typeface="Arial"/>
                <a:cs typeface="Arial"/>
              </a:rPr>
              <a:t>première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date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90" dirty="0">
                <a:latin typeface="Arial"/>
                <a:cs typeface="Arial"/>
              </a:rPr>
              <a:t>retenue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du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20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septembre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02900" y="6362700"/>
            <a:ext cx="2844800" cy="15748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132401" y="7994650"/>
            <a:ext cx="15633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latin typeface="Arial"/>
                <a:cs typeface="Arial"/>
              </a:rPr>
              <a:t>Cartons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85" dirty="0">
                <a:latin typeface="Arial"/>
                <a:cs typeface="Arial"/>
              </a:rPr>
              <a:t>d’archives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452755">
              <a:lnSpc>
                <a:spcPct val="100000"/>
              </a:lnSpc>
              <a:spcBef>
                <a:spcPts val="100"/>
              </a:spcBef>
            </a:pPr>
            <a:r>
              <a:rPr sz="7600" spc="-555" dirty="0"/>
              <a:t>Le</a:t>
            </a:r>
            <a:r>
              <a:rPr sz="7600" spc="10" dirty="0"/>
              <a:t> </a:t>
            </a:r>
            <a:r>
              <a:rPr sz="7600" spc="-385" dirty="0"/>
              <a:t>groupe</a:t>
            </a:r>
            <a:r>
              <a:rPr sz="7600" spc="-750" dirty="0"/>
              <a:t> </a:t>
            </a:r>
            <a:r>
              <a:rPr sz="7600" spc="-335" dirty="0"/>
              <a:t>“Racines”</a:t>
            </a:r>
            <a:r>
              <a:rPr sz="7600" spc="15" dirty="0"/>
              <a:t> </a:t>
            </a:r>
            <a:r>
              <a:rPr sz="7600" spc="-465" dirty="0"/>
              <a:t>:</a:t>
            </a:r>
            <a:r>
              <a:rPr sz="7600" spc="-750" dirty="0"/>
              <a:t> </a:t>
            </a:r>
            <a:r>
              <a:rPr sz="7600" spc="-515" dirty="0"/>
              <a:t>les</a:t>
            </a:r>
            <a:r>
              <a:rPr sz="7600" spc="15" dirty="0"/>
              <a:t> </a:t>
            </a:r>
            <a:r>
              <a:rPr sz="7600" spc="-355" dirty="0"/>
              <a:t>travaux</a:t>
            </a:r>
            <a:endParaRPr sz="760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409700" y="17371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9600" y="1892300"/>
            <a:ext cx="5832475" cy="2326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95" dirty="0">
                <a:latin typeface="Arial"/>
                <a:cs typeface="Arial"/>
              </a:rPr>
              <a:t>Après</a:t>
            </a:r>
            <a:r>
              <a:rPr sz="2600" spc="-9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une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période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flottement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en</a:t>
            </a:r>
            <a:r>
              <a:rPr sz="2600" spc="-10" dirty="0">
                <a:latin typeface="Arial"/>
                <a:cs typeface="Arial"/>
              </a:rPr>
              <a:t> 2011, </a:t>
            </a:r>
            <a:r>
              <a:rPr sz="2600" spc="-145" dirty="0">
                <a:latin typeface="Arial"/>
                <a:cs typeface="Arial"/>
              </a:rPr>
              <a:t>pendant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laquelle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55" dirty="0">
                <a:latin typeface="Arial"/>
                <a:cs typeface="Arial"/>
              </a:rPr>
              <a:t>nous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229" dirty="0">
                <a:latin typeface="Arial"/>
                <a:cs typeface="Arial"/>
              </a:rPr>
              <a:t>avons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40" dirty="0">
                <a:latin typeface="Arial"/>
                <a:cs typeface="Arial"/>
              </a:rPr>
              <a:t>fait</a:t>
            </a:r>
            <a:r>
              <a:rPr sz="2600" spc="-95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le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bilan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des </a:t>
            </a:r>
            <a:r>
              <a:rPr sz="2600" spc="-170" dirty="0">
                <a:latin typeface="Arial"/>
                <a:cs typeface="Arial"/>
              </a:rPr>
              <a:t>archives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dont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155" dirty="0">
                <a:latin typeface="Arial"/>
                <a:cs typeface="Arial"/>
              </a:rPr>
              <a:t>nous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disposions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leur </a:t>
            </a:r>
            <a:r>
              <a:rPr sz="2600" spc="-114" dirty="0">
                <a:latin typeface="Arial"/>
                <a:cs typeface="Arial"/>
              </a:rPr>
              <a:t>localisation,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un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programme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travail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des </a:t>
            </a:r>
            <a:r>
              <a:rPr sz="2600" spc="-80" dirty="0">
                <a:latin typeface="Arial"/>
                <a:cs typeface="Arial"/>
              </a:rPr>
              <a:t>objectifs</a:t>
            </a:r>
            <a:r>
              <a:rPr sz="2600" spc="-10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ont</a:t>
            </a:r>
            <a:r>
              <a:rPr sz="2600" spc="-105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été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160" dirty="0">
                <a:latin typeface="Arial"/>
                <a:cs typeface="Arial"/>
              </a:rPr>
              <a:t>mis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254" dirty="0">
                <a:latin typeface="Arial"/>
                <a:cs typeface="Arial"/>
              </a:rPr>
              <a:t>au</a:t>
            </a:r>
            <a:r>
              <a:rPr sz="2600" dirty="0">
                <a:latin typeface="Arial"/>
                <a:cs typeface="Arial"/>
              </a:rPr>
              <a:t> point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dirty="0">
                <a:latin typeface="Arial"/>
                <a:cs typeface="Arial"/>
              </a:rPr>
              <a:t> partir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des </a:t>
            </a:r>
            <a:r>
              <a:rPr sz="2600" spc="-65" dirty="0">
                <a:latin typeface="Arial"/>
                <a:cs typeface="Arial"/>
              </a:rPr>
              <a:t>propositions</a:t>
            </a:r>
            <a:r>
              <a:rPr sz="2600" spc="-10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10" dirty="0">
                <a:latin typeface="Arial"/>
                <a:cs typeface="Arial"/>
              </a:rPr>
              <a:t> Christiane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9700" y="44041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9600" y="4559300"/>
            <a:ext cx="5784215" cy="194563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65" dirty="0">
                <a:latin typeface="Arial"/>
                <a:cs typeface="Arial"/>
              </a:rPr>
              <a:t>Nous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spc="-229" dirty="0">
                <a:latin typeface="Arial"/>
                <a:cs typeface="Arial"/>
              </a:rPr>
              <a:t>avons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75" dirty="0">
                <a:latin typeface="Arial"/>
                <a:cs typeface="Arial"/>
              </a:rPr>
              <a:t>visé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la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commémoration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des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65" dirty="0">
                <a:latin typeface="Arial"/>
                <a:cs typeface="Arial"/>
              </a:rPr>
              <a:t>40 </a:t>
            </a:r>
            <a:r>
              <a:rPr sz="2600" spc="-270" dirty="0">
                <a:latin typeface="Arial"/>
                <a:cs typeface="Arial"/>
              </a:rPr>
              <a:t>ans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du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CCETT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90" dirty="0">
                <a:latin typeface="Arial"/>
                <a:cs typeface="Arial"/>
              </a:rPr>
              <a:t>travers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la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90" dirty="0">
                <a:latin typeface="Arial"/>
                <a:cs typeface="Arial"/>
              </a:rPr>
              <a:t>réalisation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d’un </a:t>
            </a:r>
            <a:r>
              <a:rPr sz="2600" dirty="0">
                <a:latin typeface="Arial"/>
                <a:cs typeface="Arial"/>
              </a:rPr>
              <a:t>livret</a:t>
            </a:r>
            <a:r>
              <a:rPr sz="2600" spc="-145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sur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le</a:t>
            </a:r>
            <a:r>
              <a:rPr sz="2600" spc="-90" dirty="0">
                <a:latin typeface="Arial"/>
                <a:cs typeface="Arial"/>
              </a:rPr>
              <a:t> </a:t>
            </a:r>
            <a:r>
              <a:rPr sz="2600" spc="-40" dirty="0">
                <a:latin typeface="Arial"/>
                <a:cs typeface="Arial"/>
              </a:rPr>
              <a:t>Centre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l’organisation,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285" dirty="0">
                <a:latin typeface="Arial"/>
                <a:cs typeface="Arial"/>
              </a:rPr>
              <a:t>avec </a:t>
            </a:r>
            <a:r>
              <a:rPr sz="2600" spc="-130" dirty="0">
                <a:latin typeface="Arial"/>
                <a:cs typeface="Arial"/>
              </a:rPr>
              <a:t>Orange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240" dirty="0">
                <a:latin typeface="Arial"/>
                <a:cs typeface="Arial"/>
              </a:rPr>
              <a:t>Labs,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14" dirty="0">
                <a:latin typeface="Arial"/>
                <a:cs typeface="Arial"/>
              </a:rPr>
              <a:t>d’une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journée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anniversaire,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400" dirty="0">
                <a:latin typeface="Arial"/>
                <a:cs typeface="Arial"/>
              </a:rPr>
              <a:t>à </a:t>
            </a:r>
            <a:r>
              <a:rPr sz="2600" spc="-185" dirty="0">
                <a:latin typeface="Arial"/>
                <a:cs typeface="Arial"/>
              </a:rPr>
              <a:t>la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95" dirty="0">
                <a:latin typeface="Arial"/>
                <a:cs typeface="Arial"/>
              </a:rPr>
              <a:t>fois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festive,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65" dirty="0">
                <a:latin typeface="Arial"/>
                <a:cs typeface="Arial"/>
              </a:rPr>
              <a:t>historique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prospective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9700" y="66901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79600" y="6845300"/>
            <a:ext cx="5572125" cy="1564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250" dirty="0">
                <a:latin typeface="Arial"/>
                <a:cs typeface="Arial"/>
              </a:rPr>
              <a:t>Les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archives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stockées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265" dirty="0">
                <a:latin typeface="Arial"/>
                <a:cs typeface="Arial"/>
              </a:rPr>
              <a:t>La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Mézière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qui </a:t>
            </a:r>
            <a:r>
              <a:rPr sz="2600" spc="-155" dirty="0">
                <a:latin typeface="Arial"/>
                <a:cs typeface="Arial"/>
              </a:rPr>
              <a:t>nous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155" dirty="0">
                <a:latin typeface="Arial"/>
                <a:cs typeface="Arial"/>
              </a:rPr>
              <a:t>paraissaient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intéressantes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ont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été </a:t>
            </a:r>
            <a:r>
              <a:rPr sz="2600" spc="-135" dirty="0">
                <a:latin typeface="Arial"/>
                <a:cs typeface="Arial"/>
              </a:rPr>
              <a:t>regroupées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spc="-265" dirty="0">
                <a:latin typeface="Arial"/>
                <a:cs typeface="Arial"/>
              </a:rPr>
              <a:t>avec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55" dirty="0">
                <a:latin typeface="Arial"/>
                <a:cs typeface="Arial"/>
              </a:rPr>
              <a:t>celles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75" dirty="0">
                <a:latin typeface="Arial"/>
                <a:cs typeface="Arial"/>
              </a:rPr>
              <a:t>qui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étaient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spc="-125" dirty="0">
                <a:latin typeface="Arial"/>
                <a:cs typeface="Arial"/>
              </a:rPr>
              <a:t>restées </a:t>
            </a:r>
            <a:r>
              <a:rPr sz="2600" spc="-245" dirty="0">
                <a:latin typeface="Arial"/>
                <a:cs typeface="Arial"/>
              </a:rPr>
              <a:t>dans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les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locaux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114" dirty="0">
                <a:latin typeface="Arial"/>
                <a:cs typeface="Arial"/>
              </a:rPr>
              <a:t>d’Orange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240" dirty="0">
                <a:latin typeface="Arial"/>
                <a:cs typeface="Arial"/>
              </a:rPr>
              <a:t>Labs,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en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370" dirty="0">
                <a:latin typeface="Arial"/>
                <a:cs typeface="Arial"/>
              </a:rPr>
              <a:t>SS32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508000" marR="30480" indent="-469900">
              <a:lnSpc>
                <a:spcPts val="3000"/>
              </a:lnSpc>
              <a:spcBef>
                <a:spcPts val="300"/>
              </a:spcBef>
              <a:buSzPct val="171153"/>
              <a:buChar char="•"/>
              <a:tabLst>
                <a:tab pos="507365" algn="l"/>
                <a:tab pos="508000" algn="l"/>
              </a:tabLst>
            </a:pPr>
            <a:r>
              <a:rPr sz="2600" dirty="0"/>
              <a:t>À</a:t>
            </a:r>
            <a:r>
              <a:rPr sz="2600" spc="-10" dirty="0"/>
              <a:t> </a:t>
            </a:r>
            <a:r>
              <a:rPr sz="2600" dirty="0"/>
              <a:t>partir </a:t>
            </a:r>
            <a:r>
              <a:rPr sz="2600" spc="-170" dirty="0"/>
              <a:t>de</a:t>
            </a:r>
            <a:r>
              <a:rPr sz="2600" dirty="0"/>
              <a:t> </a:t>
            </a:r>
            <a:r>
              <a:rPr sz="2600" spc="-185" dirty="0"/>
              <a:t>là</a:t>
            </a:r>
            <a:r>
              <a:rPr sz="2600" spc="-5" dirty="0"/>
              <a:t> </a:t>
            </a:r>
            <a:r>
              <a:rPr sz="2600" spc="-350" dirty="0"/>
              <a:t>a</a:t>
            </a:r>
            <a:r>
              <a:rPr sz="2600" dirty="0"/>
              <a:t> </a:t>
            </a:r>
            <a:r>
              <a:rPr sz="2600" spc="-160" dirty="0"/>
              <a:t>commencé</a:t>
            </a:r>
            <a:r>
              <a:rPr sz="2600" spc="-5" dirty="0"/>
              <a:t> </a:t>
            </a:r>
            <a:r>
              <a:rPr sz="2600" spc="-170" dirty="0"/>
              <a:t>une</a:t>
            </a:r>
            <a:r>
              <a:rPr sz="2600" dirty="0"/>
              <a:t> </a:t>
            </a:r>
            <a:r>
              <a:rPr sz="2600" spc="-95" dirty="0"/>
              <a:t>campagne </a:t>
            </a:r>
            <a:r>
              <a:rPr sz="2600" spc="-170" dirty="0"/>
              <a:t>de</a:t>
            </a:r>
            <a:r>
              <a:rPr sz="2600" spc="-15" dirty="0"/>
              <a:t> </a:t>
            </a:r>
            <a:r>
              <a:rPr sz="2600" spc="-105" dirty="0"/>
              <a:t>numérisation</a:t>
            </a:r>
            <a:r>
              <a:rPr sz="2600" spc="-75" dirty="0"/>
              <a:t> qui</a:t>
            </a:r>
            <a:r>
              <a:rPr sz="2600" spc="-40" dirty="0"/>
              <a:t> </a:t>
            </a:r>
            <a:r>
              <a:rPr sz="2600" spc="-350" dirty="0"/>
              <a:t>a</a:t>
            </a:r>
            <a:r>
              <a:rPr sz="2600" dirty="0"/>
              <a:t> </a:t>
            </a:r>
            <a:r>
              <a:rPr sz="2600" spc="-80" dirty="0"/>
              <a:t>abouti</a:t>
            </a:r>
            <a:r>
              <a:rPr sz="2600" spc="-20" dirty="0"/>
              <a:t> </a:t>
            </a:r>
            <a:r>
              <a:rPr sz="2600" spc="-350" dirty="0"/>
              <a:t>à</a:t>
            </a:r>
            <a:r>
              <a:rPr sz="2600" dirty="0"/>
              <a:t> </a:t>
            </a:r>
            <a:r>
              <a:rPr sz="2600" spc="-160" dirty="0"/>
              <a:t>3000</a:t>
            </a:r>
            <a:r>
              <a:rPr sz="2600" spc="-25" dirty="0"/>
              <a:t> </a:t>
            </a:r>
            <a:r>
              <a:rPr sz="2600" spc="-280" dirty="0"/>
              <a:t>pages </a:t>
            </a:r>
            <a:r>
              <a:rPr sz="2600" spc="-170" dirty="0"/>
              <a:t>en</a:t>
            </a:r>
            <a:r>
              <a:rPr sz="2600" spc="-15" dirty="0"/>
              <a:t> </a:t>
            </a:r>
            <a:r>
              <a:rPr sz="2600" spc="-120" dirty="0"/>
              <a:t>.pdf</a:t>
            </a:r>
            <a:r>
              <a:rPr sz="2600" spc="-15" dirty="0"/>
              <a:t> </a:t>
            </a:r>
            <a:r>
              <a:rPr sz="2600" dirty="0"/>
              <a:t>et</a:t>
            </a:r>
            <a:r>
              <a:rPr sz="2600" spc="-5" dirty="0"/>
              <a:t> </a:t>
            </a:r>
            <a:r>
              <a:rPr sz="2600" spc="-160" dirty="0"/>
              <a:t>2000</a:t>
            </a:r>
            <a:r>
              <a:rPr sz="2600" spc="-10" dirty="0"/>
              <a:t> </a:t>
            </a:r>
            <a:r>
              <a:rPr sz="2600" spc="-80" dirty="0"/>
              <a:t>photos</a:t>
            </a:r>
            <a:r>
              <a:rPr sz="2600" spc="-5" dirty="0"/>
              <a:t> </a:t>
            </a:r>
            <a:r>
              <a:rPr sz="2600" spc="-160" dirty="0"/>
              <a:t>indexées.</a:t>
            </a:r>
            <a:r>
              <a:rPr sz="2600" spc="-260" dirty="0"/>
              <a:t> </a:t>
            </a:r>
            <a:r>
              <a:rPr sz="2600" dirty="0"/>
              <a:t>Ont</a:t>
            </a:r>
            <a:r>
              <a:rPr sz="2600" spc="-15" dirty="0"/>
              <a:t> </a:t>
            </a:r>
            <a:r>
              <a:rPr sz="2600" spc="-25" dirty="0"/>
              <a:t>été </a:t>
            </a:r>
            <a:r>
              <a:rPr sz="2600" spc="-100" dirty="0"/>
              <a:t>notamment</a:t>
            </a:r>
            <a:r>
              <a:rPr sz="2600" spc="15" dirty="0"/>
              <a:t> </a:t>
            </a:r>
            <a:r>
              <a:rPr sz="2600" spc="-150" dirty="0"/>
              <a:t>numérisés</a:t>
            </a:r>
            <a:r>
              <a:rPr sz="2600" spc="20" dirty="0"/>
              <a:t> </a:t>
            </a:r>
            <a:r>
              <a:rPr sz="2600" spc="-165" dirty="0"/>
              <a:t>:</a:t>
            </a:r>
            <a:r>
              <a:rPr sz="2600" spc="-250" dirty="0"/>
              <a:t> </a:t>
            </a:r>
            <a:r>
              <a:rPr sz="2600" spc="-185" dirty="0"/>
              <a:t>les</a:t>
            </a:r>
            <a:r>
              <a:rPr sz="2600" spc="15" dirty="0"/>
              <a:t> </a:t>
            </a:r>
            <a:r>
              <a:rPr sz="2600" spc="-100" dirty="0"/>
              <a:t>comptes-</a:t>
            </a:r>
            <a:r>
              <a:rPr sz="2600" spc="-150" dirty="0"/>
              <a:t>rendus </a:t>
            </a:r>
            <a:r>
              <a:rPr sz="2600" spc="-195" dirty="0"/>
              <a:t>annuels</a:t>
            </a:r>
            <a:r>
              <a:rPr sz="2600" spc="5" dirty="0"/>
              <a:t> </a:t>
            </a:r>
            <a:r>
              <a:rPr sz="2600" dirty="0"/>
              <a:t>et</a:t>
            </a:r>
            <a:r>
              <a:rPr sz="2600" spc="5" dirty="0"/>
              <a:t> </a:t>
            </a:r>
            <a:r>
              <a:rPr sz="2600" spc="-185" dirty="0"/>
              <a:t>les</a:t>
            </a:r>
            <a:r>
              <a:rPr sz="2600" dirty="0"/>
              <a:t> </a:t>
            </a:r>
            <a:r>
              <a:rPr sz="2600" spc="-160" dirty="0"/>
              <a:t>revues</a:t>
            </a:r>
            <a:r>
              <a:rPr sz="2600" spc="5" dirty="0"/>
              <a:t> </a:t>
            </a:r>
            <a:r>
              <a:rPr sz="2600" spc="-130" dirty="0"/>
              <a:t>Intermèdes,</a:t>
            </a:r>
            <a:r>
              <a:rPr sz="2600" spc="-254" dirty="0"/>
              <a:t> </a:t>
            </a:r>
            <a:r>
              <a:rPr sz="2600" spc="-10" dirty="0"/>
              <a:t>certains </a:t>
            </a:r>
            <a:r>
              <a:rPr sz="2600" spc="-45" dirty="0"/>
              <a:t>rapports</a:t>
            </a:r>
            <a:r>
              <a:rPr sz="2600" spc="-114" dirty="0"/>
              <a:t> </a:t>
            </a:r>
            <a:r>
              <a:rPr sz="2600" spc="-85" dirty="0"/>
              <a:t>d’activités</a:t>
            </a:r>
            <a:r>
              <a:rPr sz="2600" spc="-100" dirty="0"/>
              <a:t> </a:t>
            </a:r>
            <a:r>
              <a:rPr sz="2600" spc="-10" dirty="0"/>
              <a:t>etc...</a:t>
            </a:r>
            <a:endParaRPr sz="2600"/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600"/>
          </a:p>
          <a:p>
            <a:pPr marL="508000" marR="208915" indent="-469900">
              <a:lnSpc>
                <a:spcPts val="3000"/>
              </a:lnSpc>
              <a:buSzPct val="171153"/>
              <a:buChar char="•"/>
              <a:tabLst>
                <a:tab pos="507365" algn="l"/>
                <a:tab pos="508000" algn="l"/>
              </a:tabLst>
            </a:pPr>
            <a:r>
              <a:rPr sz="2600" spc="-305" dirty="0"/>
              <a:t>En</a:t>
            </a:r>
            <a:r>
              <a:rPr sz="2600" spc="5" dirty="0"/>
              <a:t> </a:t>
            </a:r>
            <a:r>
              <a:rPr sz="2600" spc="-125" dirty="0"/>
              <a:t>parallèle,</a:t>
            </a:r>
            <a:r>
              <a:rPr sz="2600" spc="-260" dirty="0"/>
              <a:t> </a:t>
            </a:r>
            <a:r>
              <a:rPr sz="2600" spc="-185" dirty="0"/>
              <a:t>les</a:t>
            </a:r>
            <a:r>
              <a:rPr sz="2600" spc="5" dirty="0"/>
              <a:t> </a:t>
            </a:r>
            <a:r>
              <a:rPr sz="2600" spc="-165" dirty="0"/>
              <a:t>membres</a:t>
            </a:r>
            <a:r>
              <a:rPr sz="2600" spc="5" dirty="0"/>
              <a:t> </a:t>
            </a:r>
            <a:r>
              <a:rPr sz="2600" spc="-110" dirty="0"/>
              <a:t>du</a:t>
            </a:r>
            <a:r>
              <a:rPr sz="2600" spc="5" dirty="0"/>
              <a:t> </a:t>
            </a:r>
            <a:r>
              <a:rPr sz="2600" spc="-10" dirty="0"/>
              <a:t>groupe, </a:t>
            </a:r>
            <a:r>
              <a:rPr sz="2600" spc="-185" dirty="0"/>
              <a:t>secondés</a:t>
            </a:r>
            <a:r>
              <a:rPr sz="2600" dirty="0"/>
              <a:t> </a:t>
            </a:r>
            <a:r>
              <a:rPr sz="2600" spc="-100" dirty="0"/>
              <a:t>parfois</a:t>
            </a:r>
            <a:r>
              <a:rPr sz="2600" spc="-65" dirty="0"/>
              <a:t> </a:t>
            </a:r>
            <a:r>
              <a:rPr sz="2600" spc="-85" dirty="0"/>
              <a:t>par</a:t>
            </a:r>
            <a:r>
              <a:rPr sz="2600" spc="-35" dirty="0"/>
              <a:t> </a:t>
            </a:r>
            <a:r>
              <a:rPr sz="2600" spc="-110" dirty="0"/>
              <a:t>d’autres</a:t>
            </a:r>
            <a:r>
              <a:rPr sz="2600" spc="-30" dirty="0"/>
              <a:t> </a:t>
            </a:r>
            <a:r>
              <a:rPr sz="2600" spc="-35" dirty="0"/>
              <a:t>adhérents, </a:t>
            </a:r>
            <a:r>
              <a:rPr sz="2600" dirty="0"/>
              <a:t>ont</a:t>
            </a:r>
            <a:r>
              <a:rPr sz="2600" spc="-105" dirty="0"/>
              <a:t> </a:t>
            </a:r>
            <a:r>
              <a:rPr sz="2600" spc="-55" dirty="0"/>
              <a:t>entrepris</a:t>
            </a:r>
            <a:r>
              <a:rPr sz="2600" spc="-50" dirty="0"/>
              <a:t> </a:t>
            </a:r>
            <a:r>
              <a:rPr sz="2600" spc="-185" dirty="0"/>
              <a:t>la</a:t>
            </a:r>
            <a:r>
              <a:rPr sz="2600" spc="-5" dirty="0"/>
              <a:t> </a:t>
            </a:r>
            <a:r>
              <a:rPr sz="2600" spc="-80" dirty="0"/>
              <a:t>rédaction</a:t>
            </a:r>
            <a:r>
              <a:rPr sz="2600" spc="-50" dirty="0"/>
              <a:t> </a:t>
            </a:r>
            <a:r>
              <a:rPr sz="2600" spc="-90" dirty="0"/>
              <a:t>d’un</a:t>
            </a:r>
            <a:r>
              <a:rPr sz="2600" spc="-50" dirty="0"/>
              <a:t> </a:t>
            </a:r>
            <a:r>
              <a:rPr sz="2600" spc="-10" dirty="0"/>
              <a:t>Livret </a:t>
            </a:r>
            <a:r>
              <a:rPr sz="2600" spc="-110" dirty="0"/>
              <a:t>souvenir</a:t>
            </a:r>
            <a:r>
              <a:rPr sz="2600" spc="-15" dirty="0"/>
              <a:t> </a:t>
            </a:r>
            <a:r>
              <a:rPr sz="2600" spc="-150" dirty="0"/>
              <a:t>organisé</a:t>
            </a:r>
            <a:r>
              <a:rPr sz="2600" spc="-15" dirty="0"/>
              <a:t> </a:t>
            </a:r>
            <a:r>
              <a:rPr sz="2600" spc="-170" dirty="0"/>
              <a:t>en</a:t>
            </a:r>
            <a:r>
              <a:rPr sz="2600" spc="-10" dirty="0"/>
              <a:t> </a:t>
            </a:r>
            <a:r>
              <a:rPr sz="2600" spc="-125" dirty="0"/>
              <a:t>chapitres</a:t>
            </a:r>
            <a:r>
              <a:rPr sz="2600" spc="-10" dirty="0"/>
              <a:t> </a:t>
            </a:r>
            <a:r>
              <a:rPr sz="2600" spc="-85" dirty="0"/>
              <a:t>techniques </a:t>
            </a:r>
            <a:r>
              <a:rPr sz="2600" spc="-145" dirty="0"/>
              <a:t>évoquant</a:t>
            </a:r>
            <a:r>
              <a:rPr sz="2600" spc="-40" dirty="0"/>
              <a:t> </a:t>
            </a:r>
            <a:r>
              <a:rPr sz="2600" spc="-45" dirty="0"/>
              <a:t>l’histoire</a:t>
            </a:r>
            <a:r>
              <a:rPr sz="2600" spc="-114" dirty="0"/>
              <a:t> </a:t>
            </a:r>
            <a:r>
              <a:rPr sz="2600" spc="-215" dirty="0"/>
              <a:t>des</a:t>
            </a:r>
            <a:r>
              <a:rPr sz="2600" dirty="0"/>
              <a:t> </a:t>
            </a:r>
            <a:r>
              <a:rPr sz="2600" spc="-100" dirty="0"/>
              <a:t>activités</a:t>
            </a:r>
            <a:r>
              <a:rPr sz="2600" spc="-50" dirty="0"/>
              <a:t> </a:t>
            </a:r>
            <a:r>
              <a:rPr sz="2600" dirty="0"/>
              <a:t>dont</a:t>
            </a:r>
            <a:r>
              <a:rPr sz="2600" spc="-50" dirty="0"/>
              <a:t> </a:t>
            </a:r>
            <a:r>
              <a:rPr sz="2600" spc="-25" dirty="0"/>
              <a:t>s’est </a:t>
            </a:r>
            <a:r>
              <a:rPr sz="2600" spc="-135" dirty="0"/>
              <a:t>occupé</a:t>
            </a:r>
            <a:r>
              <a:rPr sz="2600" spc="-20" dirty="0"/>
              <a:t> </a:t>
            </a:r>
            <a:r>
              <a:rPr sz="2600" spc="-55" dirty="0"/>
              <a:t>le</a:t>
            </a:r>
            <a:r>
              <a:rPr sz="2600" spc="-5" dirty="0"/>
              <a:t> </a:t>
            </a:r>
            <a:r>
              <a:rPr sz="2600" spc="-190" dirty="0"/>
              <a:t>CCETT,</a:t>
            </a:r>
            <a:r>
              <a:rPr sz="2600" spc="-260" dirty="0"/>
              <a:t> </a:t>
            </a:r>
            <a:r>
              <a:rPr sz="2600" spc="-210" dirty="0"/>
              <a:t>mais</a:t>
            </a:r>
            <a:r>
              <a:rPr sz="2600" dirty="0"/>
              <a:t> </a:t>
            </a:r>
            <a:r>
              <a:rPr sz="2600" spc="-225" dirty="0"/>
              <a:t>aussi</a:t>
            </a:r>
            <a:r>
              <a:rPr sz="2600" dirty="0"/>
              <a:t> </a:t>
            </a:r>
            <a:r>
              <a:rPr sz="2600" spc="-265" dirty="0"/>
              <a:t>avec</a:t>
            </a:r>
            <a:r>
              <a:rPr sz="2600" dirty="0"/>
              <a:t> </a:t>
            </a:r>
            <a:r>
              <a:rPr sz="2600" spc="-95" dirty="0"/>
              <a:t>d’autres rubriques</a:t>
            </a:r>
            <a:r>
              <a:rPr sz="2600" spc="-35" dirty="0"/>
              <a:t> </a:t>
            </a:r>
            <a:r>
              <a:rPr sz="2600" spc="-114" dirty="0"/>
              <a:t>rappelant</a:t>
            </a:r>
            <a:r>
              <a:rPr sz="2600" spc="-15" dirty="0"/>
              <a:t> </a:t>
            </a:r>
            <a:r>
              <a:rPr sz="2600" spc="-185" dirty="0"/>
              <a:t>les</a:t>
            </a:r>
            <a:r>
              <a:rPr sz="2600" spc="-5" dirty="0"/>
              <a:t> </a:t>
            </a:r>
            <a:r>
              <a:rPr sz="2600" spc="-100" dirty="0"/>
              <a:t>activités</a:t>
            </a:r>
            <a:r>
              <a:rPr sz="2600" spc="-20" dirty="0"/>
              <a:t> </a:t>
            </a:r>
            <a:r>
              <a:rPr sz="2600" spc="-30" dirty="0"/>
              <a:t>sociales </a:t>
            </a:r>
            <a:r>
              <a:rPr sz="2600" dirty="0"/>
              <a:t>ou</a:t>
            </a:r>
            <a:r>
              <a:rPr sz="2600" spc="-170" dirty="0"/>
              <a:t> </a:t>
            </a:r>
            <a:r>
              <a:rPr sz="2600" spc="-155" dirty="0"/>
              <a:t>celles</a:t>
            </a:r>
            <a:r>
              <a:rPr sz="2600" spc="-25" dirty="0"/>
              <a:t> </a:t>
            </a:r>
            <a:r>
              <a:rPr sz="2600" spc="-170" dirty="0"/>
              <a:t>de</a:t>
            </a:r>
            <a:r>
              <a:rPr sz="2600" spc="-10" dirty="0"/>
              <a:t> </a:t>
            </a:r>
            <a:r>
              <a:rPr sz="2600" spc="-80" dirty="0"/>
              <a:t>valorisation</a:t>
            </a:r>
            <a:r>
              <a:rPr sz="2600" spc="-50" dirty="0"/>
              <a:t> </a:t>
            </a:r>
            <a:r>
              <a:rPr sz="2600" spc="-170" dirty="0"/>
              <a:t>de</a:t>
            </a:r>
            <a:r>
              <a:rPr sz="2600" spc="-10" dirty="0"/>
              <a:t> </a:t>
            </a:r>
            <a:r>
              <a:rPr sz="2600" spc="-150" dirty="0"/>
              <a:t>nos</a:t>
            </a:r>
            <a:r>
              <a:rPr sz="2600" spc="-30" dirty="0"/>
              <a:t> </a:t>
            </a:r>
            <a:r>
              <a:rPr sz="2600" spc="-10" dirty="0"/>
              <a:t>travaux</a:t>
            </a:r>
            <a:endParaRPr sz="2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751840">
              <a:lnSpc>
                <a:spcPct val="100000"/>
              </a:lnSpc>
              <a:spcBef>
                <a:spcPts val="100"/>
              </a:spcBef>
            </a:pPr>
            <a:r>
              <a:rPr sz="7600" spc="-270" dirty="0"/>
              <a:t>Groupe</a:t>
            </a:r>
            <a:r>
              <a:rPr sz="7600" spc="-745" dirty="0"/>
              <a:t> </a:t>
            </a:r>
            <a:r>
              <a:rPr sz="7600" spc="-335" dirty="0"/>
              <a:t>“Racines”</a:t>
            </a:r>
            <a:r>
              <a:rPr sz="7600" spc="20" dirty="0"/>
              <a:t> </a:t>
            </a:r>
            <a:r>
              <a:rPr sz="7600" spc="-465" dirty="0"/>
              <a:t>:</a:t>
            </a:r>
            <a:r>
              <a:rPr sz="7600" spc="-740" dirty="0"/>
              <a:t> </a:t>
            </a:r>
            <a:r>
              <a:rPr sz="7600" spc="-515" dirty="0"/>
              <a:t>les</a:t>
            </a:r>
            <a:r>
              <a:rPr sz="7600" spc="20" dirty="0"/>
              <a:t> </a:t>
            </a:r>
            <a:r>
              <a:rPr sz="7600" spc="-310" dirty="0"/>
              <a:t>résultats</a:t>
            </a:r>
            <a:endParaRPr sz="7600"/>
          </a:p>
        </p:txBody>
      </p:sp>
      <p:sp>
        <p:nvSpPr>
          <p:cNvPr id="3" name="object 3"/>
          <p:cNvSpPr txBox="1"/>
          <p:nvPr/>
        </p:nvSpPr>
        <p:spPr>
          <a:xfrm>
            <a:off x="1409700" y="17752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9600" y="1930400"/>
            <a:ext cx="5680075" cy="2707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90" dirty="0">
                <a:latin typeface="Arial"/>
                <a:cs typeface="Arial"/>
              </a:rPr>
              <a:t>L’édition</a:t>
            </a:r>
            <a:r>
              <a:rPr sz="2600" spc="-95" dirty="0">
                <a:latin typeface="Arial"/>
                <a:cs typeface="Arial"/>
              </a:rPr>
              <a:t> </a:t>
            </a:r>
            <a:r>
              <a:rPr sz="2600" spc="-90" dirty="0">
                <a:latin typeface="Arial"/>
                <a:cs typeface="Arial"/>
              </a:rPr>
              <a:t>d’un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35" dirty="0">
                <a:latin typeface="Arial"/>
                <a:cs typeface="Arial"/>
              </a:rPr>
              <a:t>Livret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souvenir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des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40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ans, </a:t>
            </a:r>
            <a:r>
              <a:rPr sz="2600" spc="-114" dirty="0">
                <a:latin typeface="Arial"/>
                <a:cs typeface="Arial"/>
              </a:rPr>
              <a:t>d’une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soixantaine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270" dirty="0">
                <a:latin typeface="Arial"/>
                <a:cs typeface="Arial"/>
              </a:rPr>
              <a:t>pages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254" dirty="0">
                <a:latin typeface="Arial"/>
                <a:cs typeface="Arial"/>
              </a:rPr>
              <a:t>au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70" dirty="0">
                <a:latin typeface="Arial"/>
                <a:cs typeface="Arial"/>
              </a:rPr>
              <a:t>format</a:t>
            </a:r>
            <a:r>
              <a:rPr sz="2600" spc="-254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A5, </a:t>
            </a:r>
            <a:r>
              <a:rPr sz="2600" spc="-20" dirty="0">
                <a:latin typeface="Arial"/>
                <a:cs typeface="Arial"/>
              </a:rPr>
              <a:t>tirés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400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exemplaires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175" dirty="0">
                <a:latin typeface="Arial"/>
                <a:cs typeface="Arial"/>
              </a:rPr>
              <a:t>financés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par </a:t>
            </a:r>
            <a:r>
              <a:rPr sz="2600" spc="-140" dirty="0">
                <a:latin typeface="Arial"/>
                <a:cs typeface="Arial"/>
              </a:rPr>
              <a:t>Orange,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destinés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surtout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aux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adhérents </a:t>
            </a:r>
            <a:r>
              <a:rPr sz="2600" spc="-110" dirty="0">
                <a:latin typeface="Arial"/>
                <a:cs typeface="Arial"/>
              </a:rPr>
              <a:t>A3C7,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aux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90" dirty="0">
                <a:latin typeface="Arial"/>
                <a:cs typeface="Arial"/>
              </a:rPr>
              <a:t>participants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la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journée </a:t>
            </a:r>
            <a:r>
              <a:rPr sz="2600" spc="-114" dirty="0">
                <a:latin typeface="Arial"/>
                <a:cs typeface="Arial"/>
              </a:rPr>
              <a:t>commémorative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aux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agents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d’Orange </a:t>
            </a:r>
            <a:r>
              <a:rPr sz="2600" spc="-250" dirty="0">
                <a:latin typeface="Arial"/>
                <a:cs typeface="Arial"/>
              </a:rPr>
              <a:t>Labs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s’intéressant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leur</a:t>
            </a:r>
            <a:r>
              <a:rPr sz="2600" spc="-12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histoire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9700" y="48232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9600" y="4978400"/>
            <a:ext cx="5822315" cy="2326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305" dirty="0">
                <a:latin typeface="Arial"/>
                <a:cs typeface="Arial"/>
              </a:rPr>
              <a:t>En</a:t>
            </a:r>
            <a:r>
              <a:rPr sz="2600" spc="20" dirty="0">
                <a:latin typeface="Arial"/>
                <a:cs typeface="Arial"/>
              </a:rPr>
              <a:t> </a:t>
            </a:r>
            <a:r>
              <a:rPr sz="2600" spc="-125" dirty="0">
                <a:latin typeface="Arial"/>
                <a:cs typeface="Arial"/>
              </a:rPr>
              <a:t>parallèle,</a:t>
            </a:r>
            <a:r>
              <a:rPr sz="2600" spc="-245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spc="2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partir</a:t>
            </a:r>
            <a:r>
              <a:rPr sz="2600" spc="20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des</a:t>
            </a:r>
            <a:r>
              <a:rPr sz="2600" spc="25" dirty="0">
                <a:latin typeface="Arial"/>
                <a:cs typeface="Arial"/>
              </a:rPr>
              <a:t> </a:t>
            </a:r>
            <a:r>
              <a:rPr sz="2600" spc="-250" dirty="0">
                <a:latin typeface="Arial"/>
                <a:cs typeface="Arial"/>
              </a:rPr>
              <a:t>images</a:t>
            </a:r>
            <a:r>
              <a:rPr sz="2600" spc="15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numérisées </a:t>
            </a:r>
            <a:r>
              <a:rPr sz="2600" spc="-85" dirty="0">
                <a:latin typeface="Arial"/>
                <a:cs typeface="Arial"/>
              </a:rPr>
              <a:t>par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nos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petites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200" dirty="0">
                <a:latin typeface="Arial"/>
                <a:cs typeface="Arial"/>
              </a:rPr>
              <a:t>mains,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Bernard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Marti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a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créé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-90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organisé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une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70" dirty="0">
                <a:latin typeface="Arial"/>
                <a:cs typeface="Arial"/>
              </a:rPr>
              <a:t>photothèque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contenant </a:t>
            </a:r>
            <a:r>
              <a:rPr sz="2600" spc="-105" dirty="0">
                <a:latin typeface="Arial"/>
                <a:cs typeface="Arial"/>
              </a:rPr>
              <a:t>actuellement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près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160" dirty="0">
                <a:latin typeface="Arial"/>
                <a:cs typeface="Arial"/>
              </a:rPr>
              <a:t>2000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photos </a:t>
            </a:r>
            <a:r>
              <a:rPr sz="2600" spc="-160" dirty="0">
                <a:latin typeface="Arial"/>
                <a:cs typeface="Arial"/>
              </a:rPr>
              <a:t>indexées,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75" dirty="0">
                <a:latin typeface="Arial"/>
                <a:cs typeface="Arial"/>
              </a:rPr>
              <a:t>qui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peuvent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être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recherchées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400" dirty="0">
                <a:latin typeface="Arial"/>
                <a:cs typeface="Arial"/>
              </a:rPr>
              <a:t>à </a:t>
            </a:r>
            <a:r>
              <a:rPr sz="2600" dirty="0">
                <a:latin typeface="Arial"/>
                <a:cs typeface="Arial"/>
              </a:rPr>
              <a:t>partir</a:t>
            </a:r>
            <a:r>
              <a:rPr sz="2600" spc="-13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4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50" dirty="0">
                <a:latin typeface="Arial"/>
                <a:cs typeface="Arial"/>
              </a:rPr>
              <a:t>critères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différents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8700" y="1930400"/>
            <a:ext cx="6334760" cy="3469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508000" marR="116205" indent="-469900">
              <a:lnSpc>
                <a:spcPts val="3000"/>
              </a:lnSpc>
              <a:spcBef>
                <a:spcPts val="300"/>
              </a:spcBef>
              <a:buSzPct val="171153"/>
              <a:buChar char="•"/>
              <a:tabLst>
                <a:tab pos="507365" algn="l"/>
                <a:tab pos="508000" algn="l"/>
              </a:tabLst>
            </a:pPr>
            <a:r>
              <a:rPr sz="2600" spc="-10" dirty="0">
                <a:latin typeface="Arial"/>
                <a:cs typeface="Arial"/>
              </a:rPr>
              <a:t>Cette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70" dirty="0">
                <a:latin typeface="Arial"/>
                <a:cs typeface="Arial"/>
              </a:rPr>
              <a:t>photothèque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spc="-105" dirty="0">
                <a:latin typeface="Arial"/>
                <a:cs typeface="Arial"/>
              </a:rPr>
              <a:t>est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75" dirty="0">
                <a:latin typeface="Arial"/>
                <a:cs typeface="Arial"/>
              </a:rPr>
              <a:t>séparée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30" dirty="0">
                <a:latin typeface="Arial"/>
                <a:cs typeface="Arial"/>
              </a:rPr>
              <a:t>entre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une </a:t>
            </a:r>
            <a:r>
              <a:rPr sz="2600" spc="-105" dirty="0">
                <a:latin typeface="Arial"/>
                <a:cs typeface="Arial"/>
              </a:rPr>
              <a:t>version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publique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114" dirty="0">
                <a:latin typeface="Arial"/>
                <a:cs typeface="Arial"/>
              </a:rPr>
              <a:t>pouvant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être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consultée </a:t>
            </a:r>
            <a:r>
              <a:rPr sz="2600" spc="-85" dirty="0">
                <a:latin typeface="Arial"/>
                <a:cs typeface="Arial"/>
              </a:rPr>
              <a:t>par</a:t>
            </a:r>
            <a:r>
              <a:rPr sz="2600" spc="-9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toute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personne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connectée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254" dirty="0">
                <a:latin typeface="Arial"/>
                <a:cs typeface="Arial"/>
              </a:rPr>
              <a:t>au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75" dirty="0">
                <a:latin typeface="Arial"/>
                <a:cs typeface="Arial"/>
              </a:rPr>
              <a:t>site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web (bientôt)</a:t>
            </a:r>
            <a:r>
              <a:rPr sz="2600" spc="-1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une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105" dirty="0">
                <a:latin typeface="Arial"/>
                <a:cs typeface="Arial"/>
              </a:rPr>
              <a:t>version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travail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destinée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50" dirty="0">
                <a:latin typeface="Arial"/>
                <a:cs typeface="Arial"/>
              </a:rPr>
              <a:t>intégrer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les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nouvelles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40" dirty="0">
                <a:latin typeface="Arial"/>
                <a:cs typeface="Arial"/>
              </a:rPr>
              <a:t>numérisations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600">
              <a:latin typeface="Arial"/>
              <a:cs typeface="Arial"/>
            </a:endParaRPr>
          </a:p>
          <a:p>
            <a:pPr marL="508000" marR="30480" indent="-469900" algn="just">
              <a:lnSpc>
                <a:spcPts val="3000"/>
              </a:lnSpc>
              <a:buSzPct val="171153"/>
              <a:buChar char="•"/>
              <a:tabLst>
                <a:tab pos="508000" algn="l"/>
              </a:tabLst>
            </a:pPr>
            <a:r>
              <a:rPr sz="2600" spc="-204" dirty="0">
                <a:latin typeface="Arial"/>
                <a:cs typeface="Arial"/>
              </a:rPr>
              <a:t>Enfin,</a:t>
            </a:r>
            <a:r>
              <a:rPr sz="2600" spc="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il</a:t>
            </a:r>
            <a:r>
              <a:rPr sz="2600" spc="-18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ne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faut</a:t>
            </a:r>
            <a:r>
              <a:rPr sz="2600" spc="-95" dirty="0">
                <a:latin typeface="Arial"/>
                <a:cs typeface="Arial"/>
              </a:rPr>
              <a:t> </a:t>
            </a:r>
            <a:r>
              <a:rPr sz="2600" spc="-315" dirty="0">
                <a:latin typeface="Arial"/>
                <a:cs typeface="Arial"/>
              </a:rPr>
              <a:t>pas</a:t>
            </a:r>
            <a:r>
              <a:rPr sz="2600" spc="135" dirty="0">
                <a:latin typeface="Arial"/>
                <a:cs typeface="Arial"/>
              </a:rPr>
              <a:t> </a:t>
            </a:r>
            <a:r>
              <a:rPr sz="2600" spc="-40" dirty="0">
                <a:latin typeface="Arial"/>
                <a:cs typeface="Arial"/>
              </a:rPr>
              <a:t>oublier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100" dirty="0">
                <a:latin typeface="Arial"/>
                <a:cs typeface="Arial"/>
              </a:rPr>
              <a:t>l’organisation</a:t>
            </a:r>
            <a:r>
              <a:rPr sz="2600" spc="15" dirty="0">
                <a:latin typeface="Arial"/>
                <a:cs typeface="Arial"/>
              </a:rPr>
              <a:t> </a:t>
            </a:r>
            <a:r>
              <a:rPr sz="2600" spc="-65" dirty="0">
                <a:latin typeface="Arial"/>
                <a:cs typeface="Arial"/>
              </a:rPr>
              <a:t>de </a:t>
            </a:r>
            <a:r>
              <a:rPr sz="2600" spc="-30" dirty="0">
                <a:latin typeface="Arial"/>
                <a:cs typeface="Arial"/>
              </a:rPr>
              <a:t>cette</a:t>
            </a:r>
            <a:r>
              <a:rPr sz="2600" spc="-155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journée</a:t>
            </a:r>
            <a:r>
              <a:rPr sz="2600" spc="-95" dirty="0">
                <a:latin typeface="Arial"/>
                <a:cs typeface="Arial"/>
              </a:rPr>
              <a:t> </a:t>
            </a:r>
            <a:r>
              <a:rPr sz="2600" spc="-229" dirty="0">
                <a:latin typeface="Arial"/>
                <a:cs typeface="Arial"/>
              </a:rPr>
              <a:t>des</a:t>
            </a:r>
            <a:r>
              <a:rPr sz="2600" spc="50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40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355" dirty="0">
                <a:latin typeface="Arial"/>
                <a:cs typeface="Arial"/>
              </a:rPr>
              <a:t>ans,</a:t>
            </a:r>
            <a:r>
              <a:rPr sz="2600" spc="175" dirty="0">
                <a:latin typeface="Arial"/>
                <a:cs typeface="Arial"/>
              </a:rPr>
              <a:t> </a:t>
            </a:r>
            <a:r>
              <a:rPr sz="2600" spc="-290" dirty="0">
                <a:latin typeface="Arial"/>
                <a:cs typeface="Arial"/>
              </a:rPr>
              <a:t>avec</a:t>
            </a:r>
            <a:r>
              <a:rPr sz="2600" spc="110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le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Bureau</a:t>
            </a:r>
            <a:r>
              <a:rPr sz="2600" spc="4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et </a:t>
            </a:r>
            <a:r>
              <a:rPr sz="2600" spc="-130" dirty="0">
                <a:latin typeface="Arial"/>
                <a:cs typeface="Arial"/>
              </a:rPr>
              <a:t>Orange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Labs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0" y="5664200"/>
            <a:ext cx="3048000" cy="217714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88500" y="2667000"/>
              <a:ext cx="4191000" cy="558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6256000" cy="9144000"/>
            </a:xfrm>
            <a:custGeom>
              <a:avLst/>
              <a:gdLst/>
              <a:ahLst/>
              <a:cxnLst/>
              <a:rect l="l" t="t" r="r" b="b"/>
              <a:pathLst>
                <a:path w="16256000" h="9144000">
                  <a:moveTo>
                    <a:pt x="16256000" y="0"/>
                  </a:moveTo>
                  <a:lnTo>
                    <a:pt x="0" y="0"/>
                  </a:lnTo>
                  <a:lnTo>
                    <a:pt x="0" y="9144000"/>
                  </a:lnTo>
                  <a:lnTo>
                    <a:pt x="16256000" y="9144000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CAF0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00" y="126999"/>
              <a:ext cx="1905000" cy="110347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941069">
              <a:lnSpc>
                <a:spcPct val="100000"/>
              </a:lnSpc>
              <a:spcBef>
                <a:spcPts val="100"/>
              </a:spcBef>
            </a:pPr>
            <a:r>
              <a:rPr spc="-229" dirty="0"/>
              <a:t>Groupe</a:t>
            </a:r>
            <a:r>
              <a:rPr spc="-635" dirty="0"/>
              <a:t> </a:t>
            </a:r>
            <a:r>
              <a:rPr spc="-280" dirty="0"/>
              <a:t>“Racines”</a:t>
            </a:r>
            <a:r>
              <a:rPr spc="20" dirty="0"/>
              <a:t> </a:t>
            </a:r>
            <a:r>
              <a:rPr spc="-395" dirty="0"/>
              <a:t>:</a:t>
            </a:r>
            <a:r>
              <a:rPr spc="-625" dirty="0"/>
              <a:t> </a:t>
            </a:r>
            <a:r>
              <a:rPr spc="-434" dirty="0"/>
              <a:t>les</a:t>
            </a:r>
            <a:r>
              <a:rPr spc="20" dirty="0"/>
              <a:t> </a:t>
            </a:r>
            <a:r>
              <a:rPr spc="-195" dirty="0"/>
              <a:t>évolutions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09700" y="1627347"/>
            <a:ext cx="225425" cy="3708400"/>
          </a:xfrm>
          <a:prstGeom prst="rect">
            <a:avLst/>
          </a:prstGeom>
        </p:spPr>
        <p:txBody>
          <a:bodyPr vert="horz" wrap="square" lIns="0" tIns="350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60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60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  <a:p>
            <a:pPr marL="12700">
              <a:lnSpc>
                <a:spcPts val="5170"/>
              </a:lnSpc>
              <a:spcBef>
                <a:spcPts val="2660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  <a:p>
            <a:pPr marL="12700">
              <a:lnSpc>
                <a:spcPts val="5170"/>
              </a:lnSpc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9700" y="6029775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79600" y="2120900"/>
            <a:ext cx="6821170" cy="5628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</a:pPr>
            <a:r>
              <a:rPr sz="2600" spc="-145" dirty="0">
                <a:latin typeface="Arial"/>
                <a:cs typeface="Arial"/>
              </a:rPr>
              <a:t>S’il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y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avait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des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05" dirty="0">
                <a:latin typeface="Arial"/>
                <a:cs typeface="Arial"/>
              </a:rPr>
              <a:t>réactions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la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journée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des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40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254" dirty="0">
                <a:latin typeface="Arial"/>
                <a:cs typeface="Arial"/>
              </a:rPr>
              <a:t>ans,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on </a:t>
            </a:r>
            <a:r>
              <a:rPr sz="2600" spc="-10" dirty="0">
                <a:latin typeface="Arial"/>
                <a:cs typeface="Arial"/>
              </a:rPr>
              <a:t>répondrait</a:t>
            </a:r>
            <a:endParaRPr sz="2600">
              <a:latin typeface="Arial"/>
              <a:cs typeface="Arial"/>
            </a:endParaRPr>
          </a:p>
          <a:p>
            <a:pPr marL="12700" marR="1274445">
              <a:lnSpc>
                <a:spcPts val="3000"/>
              </a:lnSpc>
              <a:spcBef>
                <a:spcPts val="2000"/>
              </a:spcBef>
            </a:pPr>
            <a:r>
              <a:rPr sz="2600" spc="-95" dirty="0">
                <a:latin typeface="Arial"/>
                <a:cs typeface="Arial"/>
              </a:rPr>
              <a:t>Après</a:t>
            </a:r>
            <a:r>
              <a:rPr sz="2600" spc="-90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le</a:t>
            </a:r>
            <a:r>
              <a:rPr sz="2600" spc="-125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Livret,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on</a:t>
            </a:r>
            <a:r>
              <a:rPr sz="2600" spc="-135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réalisera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un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texte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90" dirty="0">
                <a:latin typeface="Arial"/>
                <a:cs typeface="Arial"/>
              </a:rPr>
              <a:t>plus </a:t>
            </a:r>
            <a:r>
              <a:rPr sz="2600" spc="-190" dirty="0">
                <a:latin typeface="Arial"/>
                <a:cs typeface="Arial"/>
              </a:rPr>
              <a:t>pédagogique</a:t>
            </a:r>
            <a:r>
              <a:rPr sz="2600" spc="45" dirty="0">
                <a:latin typeface="Arial"/>
                <a:cs typeface="Arial"/>
              </a:rPr>
              <a:t> </a:t>
            </a:r>
            <a:r>
              <a:rPr sz="2600" spc="-190" dirty="0">
                <a:latin typeface="Arial"/>
                <a:cs typeface="Arial"/>
              </a:rPr>
              <a:t>accessible</a:t>
            </a:r>
            <a:r>
              <a:rPr sz="2600" spc="50" dirty="0">
                <a:latin typeface="Arial"/>
                <a:cs typeface="Arial"/>
              </a:rPr>
              <a:t> </a:t>
            </a:r>
            <a:r>
              <a:rPr sz="2600" spc="-254" dirty="0">
                <a:latin typeface="Arial"/>
                <a:cs typeface="Arial"/>
              </a:rPr>
              <a:t>au</a:t>
            </a:r>
            <a:r>
              <a:rPr sz="2600" spc="5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public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2600" dirty="0">
                <a:latin typeface="Arial"/>
                <a:cs typeface="Arial"/>
              </a:rPr>
              <a:t>Il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faudra</a:t>
            </a:r>
            <a:r>
              <a:rPr sz="2600" spc="-35" dirty="0">
                <a:latin typeface="Arial"/>
                <a:cs typeface="Arial"/>
              </a:rPr>
              <a:t> réécrire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60" dirty="0">
                <a:latin typeface="Arial"/>
                <a:cs typeface="Arial"/>
              </a:rPr>
              <a:t>l’article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“CCETT”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05" dirty="0">
                <a:latin typeface="Arial"/>
                <a:cs typeface="Arial"/>
              </a:rPr>
              <a:t>sur</a:t>
            </a:r>
            <a:r>
              <a:rPr sz="2600" spc="-32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Wikipédia</a:t>
            </a:r>
            <a:endParaRPr sz="2600">
              <a:latin typeface="Arial"/>
              <a:cs typeface="Arial"/>
            </a:endParaRPr>
          </a:p>
          <a:p>
            <a:pPr marL="12700" marR="37465">
              <a:lnSpc>
                <a:spcPts val="3000"/>
              </a:lnSpc>
              <a:spcBef>
                <a:spcPts val="2080"/>
              </a:spcBef>
            </a:pPr>
            <a:r>
              <a:rPr sz="2600" spc="-65" dirty="0">
                <a:latin typeface="Arial"/>
                <a:cs typeface="Arial"/>
              </a:rPr>
              <a:t>Nous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allons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50" dirty="0">
                <a:latin typeface="Arial"/>
                <a:cs typeface="Arial"/>
              </a:rPr>
              <a:t>continuer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dirty="0">
                <a:latin typeface="Arial"/>
                <a:cs typeface="Arial"/>
              </a:rPr>
              <a:t> trier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et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95" dirty="0">
                <a:latin typeface="Arial"/>
                <a:cs typeface="Arial"/>
              </a:rPr>
              <a:t>numériser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nos </a:t>
            </a:r>
            <a:r>
              <a:rPr sz="2600" spc="-170" dirty="0">
                <a:latin typeface="Arial"/>
                <a:cs typeface="Arial"/>
              </a:rPr>
              <a:t>archives,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210" dirty="0">
                <a:latin typeface="Arial"/>
                <a:cs typeface="Arial"/>
              </a:rPr>
              <a:t>mais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265" dirty="0">
                <a:latin typeface="Arial"/>
                <a:cs typeface="Arial"/>
              </a:rPr>
              <a:t>avec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des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objectifs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155" dirty="0">
                <a:latin typeface="Arial"/>
                <a:cs typeface="Arial"/>
              </a:rPr>
              <a:t>ciblés,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sur</a:t>
            </a:r>
            <a:r>
              <a:rPr sz="2600" dirty="0">
                <a:latin typeface="Arial"/>
                <a:cs typeface="Arial"/>
              </a:rPr>
              <a:t> </a:t>
            </a:r>
            <a:r>
              <a:rPr sz="2600" spc="-30" dirty="0">
                <a:latin typeface="Arial"/>
                <a:cs typeface="Arial"/>
              </a:rPr>
              <a:t>l’édition </a:t>
            </a:r>
            <a:r>
              <a:rPr sz="2600" spc="-170" dirty="0">
                <a:latin typeface="Arial"/>
                <a:cs typeface="Arial"/>
              </a:rPr>
              <a:t>de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cahiers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thématiques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par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exemple</a:t>
            </a:r>
            <a:endParaRPr sz="2600">
              <a:latin typeface="Arial"/>
              <a:cs typeface="Arial"/>
            </a:endParaRPr>
          </a:p>
          <a:p>
            <a:pPr marL="12700" marR="33020">
              <a:lnSpc>
                <a:spcPts val="3000"/>
              </a:lnSpc>
              <a:spcBef>
                <a:spcPts val="2000"/>
              </a:spcBef>
            </a:pPr>
            <a:r>
              <a:rPr sz="2600" spc="-65" dirty="0">
                <a:latin typeface="Arial"/>
                <a:cs typeface="Arial"/>
              </a:rPr>
              <a:t>Il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200" dirty="0">
                <a:latin typeface="Arial"/>
                <a:cs typeface="Arial"/>
              </a:rPr>
              <a:t>faudra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330" dirty="0">
                <a:latin typeface="Arial"/>
                <a:cs typeface="Arial"/>
              </a:rPr>
              <a:t>sans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doute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reconsidérer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-70" dirty="0">
                <a:latin typeface="Arial"/>
                <a:cs typeface="Arial"/>
              </a:rPr>
              <a:t>notre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spc="-100" dirty="0">
                <a:latin typeface="Arial"/>
                <a:cs typeface="Arial"/>
              </a:rPr>
              <a:t>collaboration </a:t>
            </a:r>
            <a:r>
              <a:rPr sz="2600" spc="-300" dirty="0">
                <a:latin typeface="Arial"/>
                <a:cs typeface="Arial"/>
              </a:rPr>
              <a:t>avec</a:t>
            </a:r>
            <a:r>
              <a:rPr sz="2600" spc="-330" dirty="0">
                <a:latin typeface="Arial"/>
                <a:cs typeface="Arial"/>
              </a:rPr>
              <a:t> </a:t>
            </a:r>
            <a:r>
              <a:rPr sz="2600" spc="-105" dirty="0">
                <a:latin typeface="Arial"/>
                <a:cs typeface="Arial"/>
              </a:rPr>
              <a:t>Armorhistel,</a:t>
            </a:r>
            <a:r>
              <a:rPr sz="2600" spc="-325" dirty="0">
                <a:latin typeface="Arial"/>
                <a:cs typeface="Arial"/>
              </a:rPr>
              <a:t> </a:t>
            </a:r>
            <a:r>
              <a:rPr sz="2600" spc="-225" dirty="0">
                <a:latin typeface="Arial"/>
                <a:cs typeface="Arial"/>
              </a:rPr>
              <a:t>après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170" dirty="0">
                <a:latin typeface="Arial"/>
                <a:cs typeface="Arial"/>
              </a:rPr>
              <a:t>l’éclaircissement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des </a:t>
            </a:r>
            <a:r>
              <a:rPr sz="2600" spc="-170" dirty="0">
                <a:latin typeface="Arial"/>
                <a:cs typeface="Arial"/>
              </a:rPr>
              <a:t>modalités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200" dirty="0">
                <a:latin typeface="Arial"/>
                <a:cs typeface="Arial"/>
              </a:rPr>
              <a:t>de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nos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relations.</a:t>
            </a:r>
            <a:r>
              <a:rPr sz="2600" spc="-335" dirty="0">
                <a:latin typeface="Arial"/>
                <a:cs typeface="Arial"/>
              </a:rPr>
              <a:t> </a:t>
            </a:r>
            <a:r>
              <a:rPr sz="2600" spc="-245" dirty="0">
                <a:latin typeface="Arial"/>
                <a:cs typeface="Arial"/>
              </a:rPr>
              <a:t>Par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200" dirty="0">
                <a:latin typeface="Arial"/>
                <a:cs typeface="Arial"/>
              </a:rPr>
              <a:t>exemple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pour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le </a:t>
            </a:r>
            <a:r>
              <a:rPr sz="2600" spc="-220" dirty="0">
                <a:latin typeface="Arial"/>
                <a:cs typeface="Arial"/>
              </a:rPr>
              <a:t>stockage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de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195" dirty="0">
                <a:latin typeface="Arial"/>
                <a:cs typeface="Arial"/>
              </a:rPr>
              <a:t>nos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spc="-40" dirty="0">
                <a:latin typeface="Arial"/>
                <a:cs typeface="Arial"/>
              </a:rPr>
              <a:t>matériels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328400" y="2565400"/>
            <a:ext cx="3048000" cy="5486400"/>
            <a:chOff x="11328400" y="2565400"/>
            <a:chExt cx="3048000" cy="54864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28400" y="2565400"/>
              <a:ext cx="3048000" cy="21841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07800" y="5003800"/>
              <a:ext cx="2484782" cy="3048000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0466" y="3911600"/>
            <a:ext cx="12546965" cy="1183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600" spc="-290" dirty="0"/>
              <a:t>A3C7</a:t>
            </a:r>
            <a:r>
              <a:rPr sz="7600" spc="-240" dirty="0"/>
              <a:t> </a:t>
            </a:r>
            <a:r>
              <a:rPr sz="7600" spc="-465" dirty="0"/>
              <a:t>:</a:t>
            </a:r>
            <a:r>
              <a:rPr sz="7600" spc="-755" dirty="0"/>
              <a:t> </a:t>
            </a:r>
            <a:r>
              <a:rPr sz="7600" dirty="0"/>
              <a:t>notre</a:t>
            </a:r>
            <a:r>
              <a:rPr sz="7600" spc="-185" dirty="0"/>
              <a:t> </a:t>
            </a:r>
            <a:r>
              <a:rPr sz="7600" spc="-125" dirty="0"/>
              <a:t>histoire</a:t>
            </a:r>
            <a:r>
              <a:rPr sz="7600" spc="-160" dirty="0"/>
              <a:t> </a:t>
            </a:r>
            <a:r>
              <a:rPr sz="7600" spc="-275" dirty="0"/>
              <a:t>continue</a:t>
            </a:r>
            <a:r>
              <a:rPr sz="7600" spc="-160" dirty="0"/>
              <a:t> </a:t>
            </a:r>
            <a:r>
              <a:rPr sz="7600" spc="-50" dirty="0"/>
              <a:t>!</a:t>
            </a:r>
            <a:endParaRPr sz="76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5377" y="88900"/>
            <a:ext cx="1332801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0" dirty="0"/>
              <a:t>Les</a:t>
            </a:r>
            <a:r>
              <a:rPr spc="-245" dirty="0"/>
              <a:t> </a:t>
            </a:r>
            <a:r>
              <a:rPr spc="-670" dirty="0"/>
              <a:t>assemblées</a:t>
            </a:r>
            <a:r>
              <a:rPr spc="-245" dirty="0"/>
              <a:t> </a:t>
            </a:r>
            <a:r>
              <a:rPr spc="-560" dirty="0"/>
              <a:t>générales</a:t>
            </a:r>
            <a:r>
              <a:rPr spc="-245" dirty="0"/>
              <a:t> </a:t>
            </a:r>
            <a:r>
              <a:rPr spc="-475" dirty="0"/>
              <a:t>de</a:t>
            </a:r>
            <a:r>
              <a:rPr spc="-245" dirty="0"/>
              <a:t> </a:t>
            </a:r>
            <a:r>
              <a:rPr spc="-490" dirty="0"/>
              <a:t>2010</a:t>
            </a:r>
            <a:r>
              <a:rPr spc="-245" dirty="0"/>
              <a:t> </a:t>
            </a:r>
            <a:r>
              <a:rPr spc="-90" dirty="0"/>
              <a:t>et</a:t>
            </a:r>
            <a:r>
              <a:rPr spc="-285" dirty="0"/>
              <a:t> </a:t>
            </a:r>
            <a:r>
              <a:rPr spc="-540" dirty="0"/>
              <a:t>2011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09700" y="1411447"/>
            <a:ext cx="225425" cy="1803400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60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9600" y="1778000"/>
            <a:ext cx="5784850" cy="207263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170815" algn="just">
              <a:lnSpc>
                <a:spcPts val="3000"/>
              </a:lnSpc>
              <a:spcBef>
                <a:spcPts val="300"/>
              </a:spcBef>
            </a:pPr>
            <a:r>
              <a:rPr sz="2600" spc="-455" dirty="0">
                <a:latin typeface="Arial"/>
                <a:cs typeface="Arial"/>
              </a:rPr>
              <a:t>E</a:t>
            </a:r>
            <a:r>
              <a:rPr sz="2600" spc="-360" dirty="0">
                <a:latin typeface="Arial"/>
                <a:cs typeface="Arial"/>
              </a:rPr>
              <a:t> </a:t>
            </a:r>
            <a:r>
              <a:rPr sz="2600" b="1" spc="-295" dirty="0">
                <a:latin typeface="Arial"/>
                <a:cs typeface="Arial"/>
              </a:rPr>
              <a:t>l</a:t>
            </a:r>
            <a:r>
              <a:rPr sz="2600" spc="-295" dirty="0">
                <a:latin typeface="Arial"/>
                <a:cs typeface="Arial"/>
              </a:rPr>
              <a:t>es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ont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toujours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175" dirty="0">
                <a:latin typeface="Arial"/>
                <a:cs typeface="Arial"/>
              </a:rPr>
              <a:t>lieu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35" dirty="0">
                <a:latin typeface="Arial"/>
                <a:cs typeface="Arial"/>
              </a:rPr>
              <a:t>la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335" dirty="0">
                <a:latin typeface="Arial"/>
                <a:cs typeface="Arial"/>
              </a:rPr>
              <a:t>Passere</a:t>
            </a:r>
            <a:r>
              <a:rPr sz="2600" spc="-360" dirty="0">
                <a:latin typeface="Arial"/>
                <a:cs typeface="Arial"/>
              </a:rPr>
              <a:t> </a:t>
            </a:r>
            <a:r>
              <a:rPr sz="2600" b="1" spc="-235" dirty="0">
                <a:latin typeface="Arial"/>
                <a:cs typeface="Arial"/>
              </a:rPr>
              <a:t>l</a:t>
            </a:r>
            <a:r>
              <a:rPr sz="2600" spc="-235" dirty="0">
                <a:latin typeface="Arial"/>
                <a:cs typeface="Arial"/>
              </a:rPr>
              <a:t>e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spc="155" dirty="0">
                <a:latin typeface="Arial"/>
                <a:cs typeface="Arial"/>
              </a:rPr>
              <a:t> </a:t>
            </a:r>
            <a:r>
              <a:rPr sz="2600" spc="-240" dirty="0">
                <a:latin typeface="Arial"/>
                <a:cs typeface="Arial"/>
              </a:rPr>
              <a:t>Acigné,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340" dirty="0">
                <a:latin typeface="Arial"/>
                <a:cs typeface="Arial"/>
              </a:rPr>
              <a:t>avec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20" dirty="0">
                <a:latin typeface="Arial"/>
                <a:cs typeface="Arial"/>
              </a:rPr>
              <a:t>de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60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70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45" dirty="0">
                <a:latin typeface="Arial"/>
                <a:cs typeface="Arial"/>
              </a:rPr>
              <a:t>personnes</a:t>
            </a:r>
            <a:endParaRPr sz="2600">
              <a:latin typeface="Arial"/>
              <a:cs typeface="Arial"/>
            </a:endParaRPr>
          </a:p>
          <a:p>
            <a:pPr marL="12700" marR="5080" algn="just">
              <a:lnSpc>
                <a:spcPts val="3000"/>
              </a:lnSpc>
              <a:spcBef>
                <a:spcPts val="1000"/>
              </a:spcBef>
            </a:pPr>
            <a:r>
              <a:rPr sz="2600" spc="-225" dirty="0">
                <a:latin typeface="Arial"/>
                <a:cs typeface="Arial"/>
              </a:rPr>
              <a:t>Des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00" dirty="0">
                <a:latin typeface="Arial"/>
                <a:cs typeface="Arial"/>
              </a:rPr>
              <a:t>activités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45" dirty="0">
                <a:latin typeface="Arial"/>
                <a:cs typeface="Arial"/>
              </a:rPr>
              <a:t>permanentes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310" dirty="0">
                <a:latin typeface="Arial"/>
                <a:cs typeface="Arial"/>
              </a:rPr>
              <a:t>se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mettent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35" dirty="0">
                <a:latin typeface="Arial"/>
                <a:cs typeface="Arial"/>
              </a:rPr>
              <a:t>en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54" dirty="0">
                <a:latin typeface="Arial"/>
                <a:cs typeface="Arial"/>
              </a:rPr>
              <a:t>place,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280" dirty="0">
                <a:latin typeface="Arial"/>
                <a:cs typeface="Arial"/>
              </a:rPr>
              <a:t>sous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190" dirty="0">
                <a:latin typeface="Arial"/>
                <a:cs typeface="Arial"/>
              </a:rPr>
              <a:t>l’impulsion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20" dirty="0">
                <a:latin typeface="Arial"/>
                <a:cs typeface="Arial"/>
              </a:rPr>
              <a:t>de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54" dirty="0">
                <a:latin typeface="Arial"/>
                <a:cs typeface="Arial"/>
              </a:rPr>
              <a:t>Françoise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320" dirty="0">
                <a:latin typeface="Arial"/>
                <a:cs typeface="Arial"/>
              </a:rPr>
              <a:t>Chassaing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160" dirty="0">
                <a:latin typeface="Arial"/>
                <a:cs typeface="Arial"/>
              </a:rPr>
              <a:t>:</a:t>
            </a:r>
            <a:r>
              <a:rPr sz="2600" spc="-465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bridge</a:t>
            </a:r>
            <a:r>
              <a:rPr sz="2600" spc="-105" dirty="0">
                <a:latin typeface="Arial"/>
                <a:cs typeface="Arial"/>
              </a:rPr>
              <a:t> </a:t>
            </a:r>
            <a:r>
              <a:rPr sz="2600" spc="-90" dirty="0">
                <a:latin typeface="Arial"/>
                <a:cs typeface="Arial"/>
              </a:rPr>
              <a:t>et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golf.</a:t>
            </a:r>
            <a:r>
              <a:rPr sz="2600" spc="-465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Bernard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20" dirty="0">
                <a:latin typeface="Arial"/>
                <a:cs typeface="Arial"/>
              </a:rPr>
              <a:t>Louvel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65" dirty="0">
                <a:latin typeface="Arial"/>
                <a:cs typeface="Arial"/>
              </a:rPr>
              <a:t>anime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65" dirty="0">
                <a:latin typeface="Arial"/>
                <a:cs typeface="Arial"/>
              </a:rPr>
              <a:t>également</a:t>
            </a:r>
            <a:r>
              <a:rPr sz="2600" spc="-204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un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9700" y="41628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09700" y="5432876"/>
            <a:ext cx="22542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spc="15" dirty="0">
                <a:latin typeface="Arial"/>
                <a:cs typeface="Arial"/>
              </a:rPr>
              <a:t>•</a:t>
            </a:r>
            <a:endParaRPr sz="4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9600" y="3698240"/>
            <a:ext cx="5948680" cy="459740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2600" spc="-165" dirty="0">
                <a:latin typeface="Arial"/>
                <a:cs typeface="Arial"/>
              </a:rPr>
              <a:t>atelier</a:t>
            </a:r>
            <a:r>
              <a:rPr sz="2600" spc="-190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photo</a:t>
            </a:r>
            <a:r>
              <a:rPr sz="2600" spc="-180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95" dirty="0">
                <a:latin typeface="Arial"/>
                <a:cs typeface="Arial"/>
              </a:rPr>
              <a:t>partir</a:t>
            </a:r>
            <a:r>
              <a:rPr sz="2600" spc="-180" dirty="0">
                <a:latin typeface="Arial"/>
                <a:cs typeface="Arial"/>
              </a:rPr>
              <a:t> </a:t>
            </a:r>
            <a:r>
              <a:rPr sz="2600" spc="-225" dirty="0">
                <a:latin typeface="Arial"/>
                <a:cs typeface="Arial"/>
              </a:rPr>
              <a:t>de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20" dirty="0">
                <a:latin typeface="Arial"/>
                <a:cs typeface="Arial"/>
              </a:rPr>
              <a:t>2011</a:t>
            </a:r>
            <a:endParaRPr sz="2600">
              <a:latin typeface="Arial"/>
              <a:cs typeface="Arial"/>
            </a:endParaRPr>
          </a:p>
          <a:p>
            <a:pPr marL="12700" marR="149860">
              <a:lnSpc>
                <a:spcPts val="3000"/>
              </a:lnSpc>
              <a:spcBef>
                <a:spcPts val="1080"/>
              </a:spcBef>
            </a:pPr>
            <a:r>
              <a:rPr sz="2600" spc="-265" dirty="0">
                <a:latin typeface="Arial"/>
                <a:cs typeface="Arial"/>
              </a:rPr>
              <a:t>Les</a:t>
            </a:r>
            <a:r>
              <a:rPr sz="2600" spc="-90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activités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145" dirty="0">
                <a:latin typeface="Arial"/>
                <a:cs typeface="Arial"/>
              </a:rPr>
              <a:t>sur</a:t>
            </a:r>
            <a:r>
              <a:rPr sz="2600" spc="-90" dirty="0">
                <a:latin typeface="Arial"/>
                <a:cs typeface="Arial"/>
              </a:rPr>
              <a:t> </a:t>
            </a:r>
            <a:r>
              <a:rPr sz="2600" spc="-95" dirty="0">
                <a:latin typeface="Arial"/>
                <a:cs typeface="Arial"/>
              </a:rPr>
              <a:t>l’histoire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175" dirty="0">
                <a:latin typeface="Arial"/>
                <a:cs typeface="Arial"/>
              </a:rPr>
              <a:t>du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CCETT</a:t>
            </a:r>
            <a:r>
              <a:rPr sz="2600" spc="-90" dirty="0">
                <a:latin typeface="Arial"/>
                <a:cs typeface="Arial"/>
              </a:rPr>
              <a:t> </a:t>
            </a:r>
            <a:r>
              <a:rPr sz="2600" spc="-310" dirty="0">
                <a:latin typeface="Arial"/>
                <a:cs typeface="Arial"/>
              </a:rPr>
              <a:t>se </a:t>
            </a:r>
            <a:r>
              <a:rPr sz="2600" spc="-175" dirty="0">
                <a:latin typeface="Arial"/>
                <a:cs typeface="Arial"/>
              </a:rPr>
              <a:t>développent,</a:t>
            </a:r>
            <a:r>
              <a:rPr sz="2600" spc="-335" dirty="0">
                <a:latin typeface="Arial"/>
                <a:cs typeface="Arial"/>
              </a:rPr>
              <a:t> </a:t>
            </a:r>
            <a:r>
              <a:rPr sz="2600" spc="-300" dirty="0">
                <a:latin typeface="Arial"/>
                <a:cs typeface="Arial"/>
              </a:rPr>
              <a:t>avec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210" dirty="0">
                <a:latin typeface="Arial"/>
                <a:cs typeface="Arial"/>
              </a:rPr>
              <a:t>la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création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180" dirty="0">
                <a:latin typeface="Arial"/>
                <a:cs typeface="Arial"/>
              </a:rPr>
              <a:t>d’une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section </a:t>
            </a:r>
            <a:r>
              <a:rPr sz="2600" spc="-160" dirty="0">
                <a:latin typeface="Arial"/>
                <a:cs typeface="Arial"/>
              </a:rPr>
              <a:t>“Racines”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dont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Christiane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190" dirty="0">
                <a:latin typeface="Arial"/>
                <a:cs typeface="Arial"/>
              </a:rPr>
              <a:t>Schwartz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s’occupe</a:t>
            </a:r>
            <a:endParaRPr sz="2600">
              <a:latin typeface="Arial"/>
              <a:cs typeface="Arial"/>
            </a:endParaRPr>
          </a:p>
          <a:p>
            <a:pPr marL="12700" marR="5080">
              <a:lnSpc>
                <a:spcPts val="3000"/>
              </a:lnSpc>
              <a:spcBef>
                <a:spcPts val="1000"/>
              </a:spcBef>
            </a:pPr>
            <a:r>
              <a:rPr sz="2600" spc="-170" dirty="0">
                <a:latin typeface="Arial"/>
                <a:cs typeface="Arial"/>
              </a:rPr>
              <a:t>Nous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254" dirty="0">
                <a:latin typeface="Arial"/>
                <a:cs typeface="Arial"/>
              </a:rPr>
              <a:t>adhérons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350" dirty="0">
                <a:latin typeface="Arial"/>
                <a:cs typeface="Arial"/>
              </a:rPr>
              <a:t>à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240" dirty="0">
                <a:latin typeface="Arial"/>
                <a:cs typeface="Arial"/>
              </a:rPr>
              <a:t>la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215" dirty="0">
                <a:latin typeface="Arial"/>
                <a:cs typeface="Arial"/>
              </a:rPr>
              <a:t>FNARH,</a:t>
            </a:r>
            <a:r>
              <a:rPr sz="2600" spc="-445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fédération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310" dirty="0">
                <a:latin typeface="Arial"/>
                <a:cs typeface="Arial"/>
              </a:rPr>
              <a:t>des </a:t>
            </a:r>
            <a:r>
              <a:rPr sz="2600" spc="-254" dirty="0">
                <a:latin typeface="Arial"/>
                <a:cs typeface="Arial"/>
              </a:rPr>
              <a:t>associations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200" dirty="0">
                <a:latin typeface="Arial"/>
                <a:cs typeface="Arial"/>
              </a:rPr>
              <a:t>historiques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du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245" dirty="0">
                <a:latin typeface="Arial"/>
                <a:cs typeface="Arial"/>
              </a:rPr>
              <a:t>domaine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285" dirty="0">
                <a:latin typeface="Arial"/>
                <a:cs typeface="Arial"/>
              </a:rPr>
              <a:t>des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services </a:t>
            </a:r>
            <a:r>
              <a:rPr sz="2600" spc="-220" dirty="0">
                <a:latin typeface="Arial"/>
                <a:cs typeface="Arial"/>
              </a:rPr>
              <a:t>postaux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125" dirty="0">
                <a:latin typeface="Arial"/>
                <a:cs typeface="Arial"/>
              </a:rPr>
              <a:t>(surtout)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95" dirty="0">
                <a:latin typeface="Arial"/>
                <a:cs typeface="Arial"/>
              </a:rPr>
              <a:t>et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285" dirty="0">
                <a:latin typeface="Arial"/>
                <a:cs typeface="Arial"/>
              </a:rPr>
              <a:t>des</a:t>
            </a:r>
            <a:r>
              <a:rPr sz="2600" spc="-515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Télécommunications.</a:t>
            </a:r>
            <a:endParaRPr sz="2600">
              <a:latin typeface="Arial"/>
              <a:cs typeface="Arial"/>
            </a:endParaRPr>
          </a:p>
          <a:p>
            <a:pPr marL="12700" marR="346075">
              <a:lnSpc>
                <a:spcPts val="3000"/>
              </a:lnSpc>
            </a:pPr>
            <a:r>
              <a:rPr sz="2600" spc="-170" dirty="0">
                <a:latin typeface="Arial"/>
                <a:cs typeface="Arial"/>
              </a:rPr>
              <a:t>Nous </a:t>
            </a:r>
            <a:r>
              <a:rPr sz="2600" spc="-240" dirty="0">
                <a:latin typeface="Arial"/>
                <a:cs typeface="Arial"/>
              </a:rPr>
              <a:t>en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250" dirty="0">
                <a:latin typeface="Arial"/>
                <a:cs typeface="Arial"/>
              </a:rPr>
              <a:t>recevons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notre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190" dirty="0">
                <a:latin typeface="Arial"/>
                <a:cs typeface="Arial"/>
              </a:rPr>
              <a:t>première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195" dirty="0">
                <a:latin typeface="Arial"/>
                <a:cs typeface="Arial"/>
              </a:rPr>
              <a:t>subvention </a:t>
            </a:r>
            <a:r>
              <a:rPr sz="2600" spc="-225" dirty="0">
                <a:latin typeface="Arial"/>
                <a:cs typeface="Arial"/>
              </a:rPr>
              <a:t>de</a:t>
            </a:r>
            <a:r>
              <a:rPr sz="2600" spc="-185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2000€.</a:t>
            </a:r>
            <a:r>
              <a:rPr sz="2600" spc="-445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Du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240" dirty="0">
                <a:latin typeface="Arial"/>
                <a:cs typeface="Arial"/>
              </a:rPr>
              <a:t>coup,</a:t>
            </a:r>
            <a:r>
              <a:rPr sz="2600" spc="-450" dirty="0">
                <a:latin typeface="Arial"/>
                <a:cs typeface="Arial"/>
              </a:rPr>
              <a:t> </a:t>
            </a:r>
            <a:r>
              <a:rPr sz="2600" spc="-70" dirty="0">
                <a:latin typeface="Arial"/>
                <a:cs typeface="Arial"/>
              </a:rPr>
              <a:t>il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200" dirty="0">
                <a:latin typeface="Arial"/>
                <a:cs typeface="Arial"/>
              </a:rPr>
              <a:t>faut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160" dirty="0">
                <a:latin typeface="Arial"/>
                <a:cs typeface="Arial"/>
              </a:rPr>
              <a:t>modifier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le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195" dirty="0">
                <a:latin typeface="Arial"/>
                <a:cs typeface="Arial"/>
              </a:rPr>
              <a:t>nom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25" dirty="0">
                <a:latin typeface="Arial"/>
                <a:cs typeface="Arial"/>
              </a:rPr>
              <a:t>de </a:t>
            </a:r>
            <a:r>
              <a:rPr sz="2600" spc="-120" dirty="0">
                <a:latin typeface="Arial"/>
                <a:cs typeface="Arial"/>
              </a:rPr>
              <a:t>notre</a:t>
            </a:r>
            <a:r>
              <a:rPr sz="2600" spc="-220" dirty="0">
                <a:latin typeface="Arial"/>
                <a:cs typeface="Arial"/>
              </a:rPr>
              <a:t> </a:t>
            </a:r>
            <a:r>
              <a:rPr sz="2600" spc="-245" dirty="0">
                <a:latin typeface="Arial"/>
                <a:cs typeface="Arial"/>
              </a:rPr>
              <a:t>association</a:t>
            </a:r>
            <a:r>
              <a:rPr sz="2600" spc="-140" dirty="0">
                <a:latin typeface="Arial"/>
                <a:cs typeface="Arial"/>
              </a:rPr>
              <a:t> </a:t>
            </a:r>
            <a:r>
              <a:rPr sz="2600" spc="-185" dirty="0">
                <a:latin typeface="Arial"/>
                <a:cs typeface="Arial"/>
              </a:rPr>
              <a:t>qui</a:t>
            </a:r>
            <a:r>
              <a:rPr sz="2600" spc="-145" dirty="0">
                <a:latin typeface="Arial"/>
                <a:cs typeface="Arial"/>
              </a:rPr>
              <a:t> </a:t>
            </a:r>
            <a:r>
              <a:rPr sz="2600" spc="-210" dirty="0">
                <a:latin typeface="Arial"/>
                <a:cs typeface="Arial"/>
              </a:rPr>
              <a:t>devient</a:t>
            </a:r>
            <a:r>
              <a:rPr sz="2600" spc="-434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“Association </a:t>
            </a:r>
            <a:r>
              <a:rPr sz="2600" spc="-229" dirty="0">
                <a:latin typeface="Arial"/>
                <a:cs typeface="Arial"/>
              </a:rPr>
              <a:t>Amicale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285" dirty="0">
                <a:latin typeface="Arial"/>
                <a:cs typeface="Arial"/>
              </a:rPr>
              <a:t>des</a:t>
            </a:r>
            <a:r>
              <a:rPr sz="2600" spc="-450" dirty="0">
                <a:latin typeface="Arial"/>
                <a:cs typeface="Arial"/>
              </a:rPr>
              <a:t> </a:t>
            </a:r>
            <a:r>
              <a:rPr sz="2600" spc="-240" dirty="0">
                <a:latin typeface="Arial"/>
                <a:cs typeface="Arial"/>
              </a:rPr>
              <a:t>Agents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204" dirty="0">
                <a:latin typeface="Arial"/>
                <a:cs typeface="Arial"/>
              </a:rPr>
              <a:t>du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CCETT”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013700" y="1663700"/>
            <a:ext cx="8178800" cy="6146800"/>
            <a:chOff x="8013700" y="1663700"/>
            <a:chExt cx="8178800" cy="614680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9100" y="1689101"/>
              <a:ext cx="4064000" cy="22345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039100" y="1689100"/>
              <a:ext cx="4064000" cy="2235200"/>
            </a:xfrm>
            <a:custGeom>
              <a:avLst/>
              <a:gdLst/>
              <a:ahLst/>
              <a:cxnLst/>
              <a:rect l="l" t="t" r="r" b="b"/>
              <a:pathLst>
                <a:path w="4064000" h="2235200">
                  <a:moveTo>
                    <a:pt x="0" y="0"/>
                  </a:moveTo>
                  <a:lnTo>
                    <a:pt x="4064000" y="0"/>
                  </a:lnTo>
                  <a:lnTo>
                    <a:pt x="4064000" y="2234582"/>
                  </a:lnTo>
                  <a:lnTo>
                    <a:pt x="0" y="2234582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03100" y="1689100"/>
              <a:ext cx="4064000" cy="3048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103100" y="16891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9100" y="4737100"/>
              <a:ext cx="4064000" cy="30480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039100" y="47371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03100" y="4737100"/>
              <a:ext cx="4064000" cy="30480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2103100" y="4737100"/>
              <a:ext cx="4064000" cy="3048000"/>
            </a:xfrm>
            <a:custGeom>
              <a:avLst/>
              <a:gdLst/>
              <a:ahLst/>
              <a:cxnLst/>
              <a:rect l="l" t="t" r="r" b="b"/>
              <a:pathLst>
                <a:path w="4064000" h="3048000">
                  <a:moveTo>
                    <a:pt x="0" y="0"/>
                  </a:moveTo>
                  <a:lnTo>
                    <a:pt x="4064000" y="0"/>
                  </a:lnTo>
                  <a:lnTo>
                    <a:pt x="4064000" y="3048000"/>
                  </a:lnTo>
                  <a:lnTo>
                    <a:pt x="0" y="3048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219183" y="4070350"/>
            <a:ext cx="17151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45" dirty="0">
                <a:latin typeface="Arial"/>
                <a:cs typeface="Arial"/>
              </a:rPr>
              <a:t>L’AG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2010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18" name="object 18"/>
          <p:cNvSpPr txBox="1"/>
          <p:nvPr/>
        </p:nvSpPr>
        <p:spPr>
          <a:xfrm>
            <a:off x="11314145" y="7956550"/>
            <a:ext cx="16567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Arial"/>
                <a:cs typeface="Arial"/>
              </a:rPr>
              <a:t>l’AG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2011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545465">
              <a:lnSpc>
                <a:spcPct val="100000"/>
              </a:lnSpc>
              <a:spcBef>
                <a:spcPts val="100"/>
              </a:spcBef>
            </a:pPr>
            <a:r>
              <a:rPr spc="-229" dirty="0"/>
              <a:t>Évolution</a:t>
            </a:r>
            <a:r>
              <a:rPr spc="-210" dirty="0"/>
              <a:t> </a:t>
            </a:r>
            <a:r>
              <a:rPr spc="-360" dirty="0"/>
              <a:t>du</a:t>
            </a:r>
            <a:r>
              <a:rPr spc="-85" dirty="0"/>
              <a:t> </a:t>
            </a:r>
            <a:r>
              <a:rPr spc="-204" dirty="0"/>
              <a:t>nombre</a:t>
            </a:r>
            <a:r>
              <a:rPr spc="-95" dirty="0"/>
              <a:t> </a:t>
            </a:r>
            <a:r>
              <a:rPr spc="-530" dirty="0"/>
              <a:t>des</a:t>
            </a:r>
            <a:r>
              <a:rPr dirty="0"/>
              <a:t> </a:t>
            </a:r>
            <a:r>
              <a:rPr spc="-350" dirty="0"/>
              <a:t>adhérents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09700" y="3442186"/>
            <a:ext cx="240665" cy="7556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750" spc="30" dirty="0">
                <a:latin typeface="Arial"/>
                <a:cs typeface="Arial"/>
              </a:rPr>
              <a:t>•</a:t>
            </a:r>
            <a:endParaRPr sz="47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9600" y="3606800"/>
            <a:ext cx="5948680" cy="12649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spc="-195" dirty="0">
                <a:latin typeface="Arial"/>
                <a:cs typeface="Arial"/>
              </a:rPr>
              <a:t>Sur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cinq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265" dirty="0">
                <a:latin typeface="Arial"/>
                <a:cs typeface="Arial"/>
              </a:rPr>
              <a:t>ans,</a:t>
            </a:r>
            <a:r>
              <a:rPr sz="2800" spc="-280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le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nombre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d’adhérents </a:t>
            </a:r>
            <a:r>
              <a:rPr sz="2800" spc="-100" dirty="0">
                <a:latin typeface="Arial"/>
                <a:cs typeface="Arial"/>
              </a:rPr>
              <a:t>oscille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entre</a:t>
            </a:r>
            <a:r>
              <a:rPr sz="2800" spc="-160" dirty="0">
                <a:latin typeface="Arial"/>
                <a:cs typeface="Arial"/>
              </a:rPr>
              <a:t> 115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et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160" dirty="0">
                <a:latin typeface="Arial"/>
                <a:cs typeface="Arial"/>
              </a:rPr>
              <a:t>134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(sur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un</a:t>
            </a:r>
            <a:r>
              <a:rPr sz="2800" spc="-40" dirty="0">
                <a:latin typeface="Arial"/>
                <a:cs typeface="Arial"/>
              </a:rPr>
              <a:t> potentiel </a:t>
            </a:r>
            <a:r>
              <a:rPr sz="2800" dirty="0">
                <a:latin typeface="Arial"/>
                <a:cs typeface="Arial"/>
              </a:rPr>
              <a:t>total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80" dirty="0">
                <a:latin typeface="Arial"/>
                <a:cs typeface="Arial"/>
              </a:rPr>
              <a:t>de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60" dirty="0">
                <a:latin typeface="Arial"/>
                <a:cs typeface="Arial"/>
              </a:rPr>
              <a:t>800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environ)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9600" y="5410200"/>
            <a:ext cx="49758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0" dirty="0">
                <a:latin typeface="Arial"/>
                <a:cs typeface="Arial"/>
              </a:rPr>
              <a:t>L’objectif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180" dirty="0">
                <a:latin typeface="Arial"/>
                <a:cs typeface="Arial"/>
              </a:rPr>
              <a:t>de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140...reste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un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objectif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09700" y="4984677"/>
            <a:ext cx="240665" cy="2006600"/>
          </a:xfrm>
          <a:prstGeom prst="rect">
            <a:avLst/>
          </a:prstGeom>
        </p:spPr>
        <p:txBody>
          <a:bodyPr vert="horz" wrap="square" lIns="0" tIns="278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0"/>
              </a:spcBef>
            </a:pPr>
            <a:r>
              <a:rPr sz="4750" spc="30" dirty="0">
                <a:latin typeface="Arial"/>
                <a:cs typeface="Arial"/>
              </a:rPr>
              <a:t>•</a:t>
            </a:r>
            <a:endParaRPr sz="4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4750" spc="30" dirty="0">
                <a:latin typeface="Arial"/>
                <a:cs typeface="Arial"/>
              </a:rPr>
              <a:t>•</a:t>
            </a:r>
            <a:endParaRPr sz="4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9600" y="6400800"/>
            <a:ext cx="5816600" cy="8585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spc="-210" dirty="0">
                <a:latin typeface="Arial"/>
                <a:cs typeface="Arial"/>
              </a:rPr>
              <a:t>Le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75" dirty="0">
                <a:latin typeface="Arial"/>
                <a:cs typeface="Arial"/>
              </a:rPr>
              <a:t>montant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180" dirty="0">
                <a:latin typeface="Arial"/>
                <a:cs typeface="Arial"/>
              </a:rPr>
              <a:t>de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200" dirty="0">
                <a:latin typeface="Arial"/>
                <a:cs typeface="Arial"/>
              </a:rPr>
              <a:t>la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80" dirty="0">
                <a:latin typeface="Arial"/>
                <a:cs typeface="Arial"/>
              </a:rPr>
              <a:t>cotisation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est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285" dirty="0">
                <a:latin typeface="Arial"/>
                <a:cs typeface="Arial"/>
              </a:rPr>
              <a:t>passé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de </a:t>
            </a:r>
            <a:r>
              <a:rPr sz="2800" spc="-155" dirty="0">
                <a:latin typeface="Arial"/>
                <a:cs typeface="Arial"/>
              </a:rPr>
              <a:t>10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à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15€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à</a:t>
            </a:r>
            <a:r>
              <a:rPr sz="2800" dirty="0">
                <a:latin typeface="Arial"/>
                <a:cs typeface="Arial"/>
              </a:rPr>
              <a:t> partir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80" dirty="0">
                <a:latin typeface="Arial"/>
                <a:cs typeface="Arial"/>
              </a:rPr>
              <a:t>de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70" dirty="0">
                <a:latin typeface="Arial"/>
                <a:cs typeface="Arial"/>
              </a:rPr>
              <a:t>l’année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2012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940800" y="3708400"/>
            <a:ext cx="5880100" cy="3987800"/>
            <a:chOff x="8940800" y="3708400"/>
            <a:chExt cx="5880100" cy="3987800"/>
          </a:xfrm>
        </p:grpSpPr>
        <p:sp>
          <p:nvSpPr>
            <p:cNvPr id="9" name="object 9"/>
            <p:cNvSpPr/>
            <p:nvPr/>
          </p:nvSpPr>
          <p:spPr>
            <a:xfrm>
              <a:off x="8940800" y="3721100"/>
              <a:ext cx="5880100" cy="3937000"/>
            </a:xfrm>
            <a:custGeom>
              <a:avLst/>
              <a:gdLst/>
              <a:ahLst/>
              <a:cxnLst/>
              <a:rect l="l" t="t" r="r" b="b"/>
              <a:pathLst>
                <a:path w="5880100" h="3937000">
                  <a:moveTo>
                    <a:pt x="5880100" y="0"/>
                  </a:moveTo>
                  <a:lnTo>
                    <a:pt x="0" y="0"/>
                  </a:lnTo>
                  <a:lnTo>
                    <a:pt x="0" y="3937000"/>
                  </a:lnTo>
                  <a:lnTo>
                    <a:pt x="5880100" y="3937000"/>
                  </a:lnTo>
                  <a:lnTo>
                    <a:pt x="5880100" y="0"/>
                  </a:lnTo>
                  <a:close/>
                </a:path>
              </a:pathLst>
            </a:custGeom>
            <a:solidFill>
              <a:srgbClr val="FFFC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40800" y="3708399"/>
              <a:ext cx="5880100" cy="2959100"/>
            </a:xfrm>
            <a:custGeom>
              <a:avLst/>
              <a:gdLst/>
              <a:ahLst/>
              <a:cxnLst/>
              <a:rect l="l" t="t" r="r" b="b"/>
              <a:pathLst>
                <a:path w="5880100" h="2959100">
                  <a:moveTo>
                    <a:pt x="5880100" y="2946400"/>
                  </a:moveTo>
                  <a:lnTo>
                    <a:pt x="0" y="2946400"/>
                  </a:lnTo>
                  <a:lnTo>
                    <a:pt x="0" y="2959100"/>
                  </a:lnTo>
                  <a:lnTo>
                    <a:pt x="5880100" y="2959100"/>
                  </a:lnTo>
                  <a:lnTo>
                    <a:pt x="5880100" y="2946400"/>
                  </a:lnTo>
                  <a:close/>
                </a:path>
                <a:path w="5880100" h="2959100">
                  <a:moveTo>
                    <a:pt x="5880100" y="1968500"/>
                  </a:moveTo>
                  <a:lnTo>
                    <a:pt x="0" y="1968500"/>
                  </a:lnTo>
                  <a:lnTo>
                    <a:pt x="0" y="1981200"/>
                  </a:lnTo>
                  <a:lnTo>
                    <a:pt x="5880100" y="1981200"/>
                  </a:lnTo>
                  <a:lnTo>
                    <a:pt x="5880100" y="1968500"/>
                  </a:lnTo>
                  <a:close/>
                </a:path>
                <a:path w="5880100" h="2959100">
                  <a:moveTo>
                    <a:pt x="5880100" y="977900"/>
                  </a:moveTo>
                  <a:lnTo>
                    <a:pt x="0" y="977900"/>
                  </a:lnTo>
                  <a:lnTo>
                    <a:pt x="0" y="990600"/>
                  </a:lnTo>
                  <a:lnTo>
                    <a:pt x="5880100" y="990600"/>
                  </a:lnTo>
                  <a:lnTo>
                    <a:pt x="5880100" y="977900"/>
                  </a:lnTo>
                  <a:close/>
                </a:path>
                <a:path w="5880100" h="2959100">
                  <a:moveTo>
                    <a:pt x="58801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5880100" y="12700"/>
                  </a:lnTo>
                  <a:lnTo>
                    <a:pt x="5880100" y="0"/>
                  </a:lnTo>
                  <a:close/>
                </a:path>
              </a:pathLst>
            </a:custGeom>
            <a:solidFill>
              <a:srgbClr val="B8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40800" y="7645400"/>
              <a:ext cx="5880100" cy="12700"/>
            </a:xfrm>
            <a:custGeom>
              <a:avLst/>
              <a:gdLst/>
              <a:ahLst/>
              <a:cxnLst/>
              <a:rect l="l" t="t" r="r" b="b"/>
              <a:pathLst>
                <a:path w="5880100" h="12700">
                  <a:moveTo>
                    <a:pt x="0" y="12700"/>
                  </a:moveTo>
                  <a:lnTo>
                    <a:pt x="5880100" y="12700"/>
                  </a:lnTo>
                  <a:lnTo>
                    <a:pt x="588010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92200" y="3898900"/>
              <a:ext cx="901700" cy="37973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830300" y="3949700"/>
              <a:ext cx="793750" cy="3695700"/>
            </a:xfrm>
            <a:custGeom>
              <a:avLst/>
              <a:gdLst/>
              <a:ahLst/>
              <a:cxnLst/>
              <a:rect l="l" t="t" r="r" b="b"/>
              <a:pathLst>
                <a:path w="793750" h="3695700">
                  <a:moveTo>
                    <a:pt x="793750" y="0"/>
                  </a:moveTo>
                  <a:lnTo>
                    <a:pt x="0" y="0"/>
                  </a:lnTo>
                  <a:lnTo>
                    <a:pt x="0" y="3695700"/>
                  </a:lnTo>
                  <a:lnTo>
                    <a:pt x="793750" y="3695700"/>
                  </a:lnTo>
                  <a:lnTo>
                    <a:pt x="793750" y="0"/>
                  </a:lnTo>
                  <a:close/>
                </a:path>
              </a:pathLst>
            </a:custGeom>
            <a:solidFill>
              <a:srgbClr val="669D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23800" y="4089400"/>
              <a:ext cx="889000" cy="36068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661900" y="4140200"/>
              <a:ext cx="781050" cy="3505200"/>
            </a:xfrm>
            <a:custGeom>
              <a:avLst/>
              <a:gdLst/>
              <a:ahLst/>
              <a:cxnLst/>
              <a:rect l="l" t="t" r="r" b="b"/>
              <a:pathLst>
                <a:path w="781050" h="3505200">
                  <a:moveTo>
                    <a:pt x="781050" y="0"/>
                  </a:moveTo>
                  <a:lnTo>
                    <a:pt x="0" y="0"/>
                  </a:lnTo>
                  <a:lnTo>
                    <a:pt x="0" y="3505200"/>
                  </a:lnTo>
                  <a:lnTo>
                    <a:pt x="781050" y="3505200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669D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2700" y="3835400"/>
              <a:ext cx="901700" cy="38608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480800" y="3886200"/>
              <a:ext cx="793750" cy="3759200"/>
            </a:xfrm>
            <a:custGeom>
              <a:avLst/>
              <a:gdLst/>
              <a:ahLst/>
              <a:cxnLst/>
              <a:rect l="l" t="t" r="r" b="b"/>
              <a:pathLst>
                <a:path w="793750" h="3759200">
                  <a:moveTo>
                    <a:pt x="793750" y="0"/>
                  </a:moveTo>
                  <a:lnTo>
                    <a:pt x="0" y="0"/>
                  </a:lnTo>
                  <a:lnTo>
                    <a:pt x="0" y="3759200"/>
                  </a:lnTo>
                  <a:lnTo>
                    <a:pt x="793750" y="3759200"/>
                  </a:lnTo>
                  <a:lnTo>
                    <a:pt x="793750" y="0"/>
                  </a:lnTo>
                  <a:close/>
                </a:path>
              </a:pathLst>
            </a:custGeom>
            <a:solidFill>
              <a:srgbClr val="669D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74300" y="3975100"/>
              <a:ext cx="889000" cy="37211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312400" y="4025900"/>
              <a:ext cx="781050" cy="3619500"/>
            </a:xfrm>
            <a:custGeom>
              <a:avLst/>
              <a:gdLst/>
              <a:ahLst/>
              <a:cxnLst/>
              <a:rect l="l" t="t" r="r" b="b"/>
              <a:pathLst>
                <a:path w="781050" h="3619500">
                  <a:moveTo>
                    <a:pt x="781050" y="0"/>
                  </a:moveTo>
                  <a:lnTo>
                    <a:pt x="0" y="0"/>
                  </a:lnTo>
                  <a:lnTo>
                    <a:pt x="0" y="3619500"/>
                  </a:lnTo>
                  <a:lnTo>
                    <a:pt x="781050" y="3619500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669D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93200" y="4368800"/>
              <a:ext cx="901700" cy="33274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131300" y="4419600"/>
              <a:ext cx="793750" cy="3225800"/>
            </a:xfrm>
            <a:custGeom>
              <a:avLst/>
              <a:gdLst/>
              <a:ahLst/>
              <a:cxnLst/>
              <a:rect l="l" t="t" r="r" b="b"/>
              <a:pathLst>
                <a:path w="793750" h="3225800">
                  <a:moveTo>
                    <a:pt x="793750" y="0"/>
                  </a:moveTo>
                  <a:lnTo>
                    <a:pt x="0" y="0"/>
                  </a:lnTo>
                  <a:lnTo>
                    <a:pt x="0" y="3225800"/>
                  </a:lnTo>
                  <a:lnTo>
                    <a:pt x="793750" y="3225800"/>
                  </a:lnTo>
                  <a:lnTo>
                    <a:pt x="793750" y="0"/>
                  </a:lnTo>
                  <a:close/>
                </a:path>
              </a:pathLst>
            </a:custGeom>
            <a:solidFill>
              <a:srgbClr val="669D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572500" y="7473950"/>
            <a:ext cx="152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14" dirty="0">
                <a:latin typeface="Arial"/>
                <a:cs typeface="Arial"/>
              </a:rPr>
              <a:t>0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45500" y="6489700"/>
            <a:ext cx="279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latin typeface="Arial"/>
                <a:cs typeface="Arial"/>
              </a:rPr>
              <a:t>35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445500" y="5505450"/>
            <a:ext cx="279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latin typeface="Arial"/>
                <a:cs typeface="Arial"/>
              </a:rPr>
              <a:t>70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18500" y="4521200"/>
            <a:ext cx="406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5" dirty="0">
                <a:latin typeface="Arial"/>
                <a:cs typeface="Arial"/>
              </a:rPr>
              <a:t>105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18500" y="3536950"/>
            <a:ext cx="406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5" dirty="0">
                <a:latin typeface="Arial"/>
                <a:cs typeface="Arial"/>
              </a:rPr>
              <a:t>140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55759" y="7759700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5" dirty="0">
                <a:latin typeface="Arial"/>
                <a:cs typeface="Arial"/>
              </a:rPr>
              <a:t>2008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431780" y="7759700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5" dirty="0">
                <a:latin typeface="Arial"/>
                <a:cs typeface="Arial"/>
              </a:rPr>
              <a:t>2009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07800" y="7759700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5" dirty="0">
                <a:latin typeface="Arial"/>
                <a:cs typeface="Arial"/>
              </a:rPr>
              <a:t>2010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783819" y="7759700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5" dirty="0">
                <a:latin typeface="Arial"/>
                <a:cs typeface="Arial"/>
              </a:rPr>
              <a:t>2011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959839" y="7759700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5" dirty="0">
                <a:latin typeface="Arial"/>
                <a:cs typeface="Arial"/>
              </a:rPr>
              <a:t>2012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448342" y="284346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0"/>
                </a:moveTo>
                <a:lnTo>
                  <a:pt x="0" y="0"/>
                </a:lnTo>
                <a:lnTo>
                  <a:pt x="0" y="228600"/>
                </a:lnTo>
                <a:lnTo>
                  <a:pt x="228600" y="228600"/>
                </a:lnTo>
                <a:lnTo>
                  <a:pt x="228600" y="0"/>
                </a:lnTo>
                <a:close/>
              </a:path>
            </a:pathLst>
          </a:custGeom>
          <a:solidFill>
            <a:srgbClr val="669D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867119" y="2774950"/>
            <a:ext cx="18383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Nbre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d’adhérents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00100" rIns="0" bIns="0" rtlCol="0">
            <a:spAutoFit/>
          </a:bodyPr>
          <a:lstStyle/>
          <a:p>
            <a:pPr marL="1082675">
              <a:lnSpc>
                <a:spcPct val="100000"/>
              </a:lnSpc>
              <a:spcBef>
                <a:spcPts val="100"/>
              </a:spcBef>
            </a:pPr>
            <a:r>
              <a:rPr spc="-570" dirty="0"/>
              <a:t>Les</a:t>
            </a:r>
            <a:r>
              <a:rPr dirty="0"/>
              <a:t> </a:t>
            </a:r>
            <a:r>
              <a:rPr spc="-295" dirty="0"/>
              <a:t>excursions</a:t>
            </a:r>
            <a:r>
              <a:rPr spc="-90" dirty="0"/>
              <a:t> </a:t>
            </a:r>
            <a:r>
              <a:rPr dirty="0"/>
              <a:t>et</a:t>
            </a:r>
            <a:r>
              <a:rPr spc="-30" dirty="0"/>
              <a:t> </a:t>
            </a:r>
            <a:r>
              <a:rPr spc="-434" dirty="0"/>
              <a:t>les</a:t>
            </a:r>
            <a:r>
              <a:rPr spc="-10" dirty="0"/>
              <a:t> </a:t>
            </a:r>
            <a:r>
              <a:rPr spc="-595" dirty="0"/>
              <a:t>voyages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409700" y="3263900"/>
            <a:ext cx="13418819" cy="43459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546100" marR="5080" indent="-533400">
              <a:lnSpc>
                <a:spcPts val="4100"/>
              </a:lnSpc>
              <a:spcBef>
                <a:spcPts val="420"/>
              </a:spcBef>
              <a:buSzPct val="170833"/>
              <a:buChar char="•"/>
              <a:tabLst>
                <a:tab pos="546100" algn="l"/>
              </a:tabLst>
            </a:pPr>
            <a:r>
              <a:rPr sz="3600" spc="-335" dirty="0">
                <a:latin typeface="Arial"/>
                <a:cs typeface="Arial"/>
              </a:rPr>
              <a:t>Les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150" dirty="0">
                <a:latin typeface="Arial"/>
                <a:cs typeface="Arial"/>
              </a:rPr>
              <a:t>excursions</a:t>
            </a:r>
            <a:r>
              <a:rPr sz="3600" spc="-10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et</a:t>
            </a:r>
            <a:r>
              <a:rPr sz="3600" spc="-135" dirty="0">
                <a:latin typeface="Arial"/>
                <a:cs typeface="Arial"/>
              </a:rPr>
              <a:t> </a:t>
            </a:r>
            <a:r>
              <a:rPr sz="3600" spc="-250" dirty="0">
                <a:latin typeface="Arial"/>
                <a:cs typeface="Arial"/>
              </a:rPr>
              <a:t>les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335" dirty="0">
                <a:latin typeface="Arial"/>
                <a:cs typeface="Arial"/>
              </a:rPr>
              <a:t>voyages</a:t>
            </a:r>
            <a:r>
              <a:rPr sz="3600" dirty="0">
                <a:latin typeface="Arial"/>
                <a:cs typeface="Arial"/>
              </a:rPr>
              <a:t> ont</a:t>
            </a:r>
            <a:r>
              <a:rPr sz="3600" spc="-35" dirty="0">
                <a:latin typeface="Arial"/>
                <a:cs typeface="Arial"/>
              </a:rPr>
              <a:t> </a:t>
            </a:r>
            <a:r>
              <a:rPr sz="3600" spc="-100" dirty="0">
                <a:latin typeface="Arial"/>
                <a:cs typeface="Arial"/>
              </a:rPr>
              <a:t>constitué</a:t>
            </a:r>
            <a:r>
              <a:rPr sz="3600" spc="-40" dirty="0">
                <a:latin typeface="Arial"/>
                <a:cs typeface="Arial"/>
              </a:rPr>
              <a:t> </a:t>
            </a:r>
            <a:r>
              <a:rPr sz="3600" spc="-85" dirty="0">
                <a:latin typeface="Arial"/>
                <a:cs typeface="Arial"/>
              </a:rPr>
              <a:t>l’activité</a:t>
            </a:r>
            <a:r>
              <a:rPr sz="3600" spc="-45" dirty="0">
                <a:latin typeface="Arial"/>
                <a:cs typeface="Arial"/>
              </a:rPr>
              <a:t> </a:t>
            </a:r>
            <a:r>
              <a:rPr sz="3600" spc="-254" dirty="0">
                <a:latin typeface="Arial"/>
                <a:cs typeface="Arial"/>
              </a:rPr>
              <a:t>la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204" dirty="0">
                <a:latin typeface="Arial"/>
                <a:cs typeface="Arial"/>
              </a:rPr>
              <a:t>plus</a:t>
            </a:r>
            <a:r>
              <a:rPr sz="3600" spc="-35" dirty="0">
                <a:latin typeface="Arial"/>
                <a:cs typeface="Arial"/>
              </a:rPr>
              <a:t> </a:t>
            </a:r>
            <a:r>
              <a:rPr sz="3600" spc="-114" dirty="0">
                <a:latin typeface="Arial"/>
                <a:cs typeface="Arial"/>
              </a:rPr>
              <a:t>constante </a:t>
            </a:r>
            <a:r>
              <a:rPr sz="3600" spc="-235" dirty="0">
                <a:latin typeface="Arial"/>
                <a:cs typeface="Arial"/>
              </a:rPr>
              <a:t>de</a:t>
            </a:r>
            <a:r>
              <a:rPr sz="3600" spc="-15" dirty="0">
                <a:latin typeface="Arial"/>
                <a:cs typeface="Arial"/>
              </a:rPr>
              <a:t> </a:t>
            </a:r>
            <a:r>
              <a:rPr sz="3600" spc="-110" dirty="0">
                <a:latin typeface="Arial"/>
                <a:cs typeface="Arial"/>
              </a:rPr>
              <a:t>l’A3C7.</a:t>
            </a:r>
            <a:r>
              <a:rPr sz="3600" spc="-360" dirty="0">
                <a:latin typeface="Arial"/>
                <a:cs typeface="Arial"/>
              </a:rPr>
              <a:t> </a:t>
            </a:r>
            <a:r>
              <a:rPr sz="3600" spc="-85" dirty="0">
                <a:latin typeface="Arial"/>
                <a:cs typeface="Arial"/>
              </a:rPr>
              <a:t>Nous</a:t>
            </a:r>
            <a:r>
              <a:rPr sz="3600" spc="-170" dirty="0">
                <a:latin typeface="Arial"/>
                <a:cs typeface="Arial"/>
              </a:rPr>
              <a:t> </a:t>
            </a:r>
            <a:r>
              <a:rPr sz="3600" spc="-235" dirty="0">
                <a:latin typeface="Arial"/>
                <a:cs typeface="Arial"/>
              </a:rPr>
              <a:t>en</a:t>
            </a:r>
            <a:r>
              <a:rPr sz="3600" spc="-15" dirty="0">
                <a:latin typeface="Arial"/>
                <a:cs typeface="Arial"/>
              </a:rPr>
              <a:t> </a:t>
            </a:r>
            <a:r>
              <a:rPr sz="3600" spc="-310" dirty="0">
                <a:latin typeface="Arial"/>
                <a:cs typeface="Arial"/>
              </a:rPr>
              <a:t>avons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204" dirty="0">
                <a:latin typeface="Arial"/>
                <a:cs typeface="Arial"/>
              </a:rPr>
              <a:t>organisé</a:t>
            </a:r>
            <a:r>
              <a:rPr sz="3600" spc="-45" dirty="0">
                <a:latin typeface="Arial"/>
                <a:cs typeface="Arial"/>
              </a:rPr>
              <a:t> </a:t>
            </a:r>
            <a:r>
              <a:rPr sz="3600" spc="-235" dirty="0">
                <a:latin typeface="Arial"/>
                <a:cs typeface="Arial"/>
              </a:rPr>
              <a:t>de</a:t>
            </a:r>
            <a:r>
              <a:rPr sz="3600" spc="-1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trois</a:t>
            </a:r>
            <a:r>
              <a:rPr sz="3600" spc="-65" dirty="0">
                <a:latin typeface="Arial"/>
                <a:cs typeface="Arial"/>
              </a:rPr>
              <a:t> </a:t>
            </a:r>
            <a:r>
              <a:rPr sz="3600" spc="-180" dirty="0">
                <a:latin typeface="Arial"/>
                <a:cs typeface="Arial"/>
              </a:rPr>
              <a:t>types</a:t>
            </a:r>
            <a:r>
              <a:rPr sz="3600" spc="-45" dirty="0">
                <a:latin typeface="Arial"/>
                <a:cs typeface="Arial"/>
              </a:rPr>
              <a:t> </a:t>
            </a:r>
            <a:r>
              <a:rPr sz="3600" spc="-50" dirty="0">
                <a:latin typeface="Arial"/>
                <a:cs typeface="Arial"/>
              </a:rPr>
              <a:t>:</a:t>
            </a:r>
            <a:endParaRPr sz="3600">
              <a:latin typeface="Arial"/>
              <a:cs typeface="Arial"/>
            </a:endParaRPr>
          </a:p>
          <a:p>
            <a:pPr marL="950594" lvl="1" indent="-646430">
              <a:lnSpc>
                <a:spcPct val="100000"/>
              </a:lnSpc>
              <a:spcBef>
                <a:spcPts val="3210"/>
              </a:spcBef>
              <a:buSzPct val="106250"/>
              <a:buFont typeface="HGMaruGothicMPRO"/>
              <a:buChar char="❖"/>
              <a:tabLst>
                <a:tab pos="950594" algn="l"/>
                <a:tab pos="951230" algn="l"/>
              </a:tabLst>
            </a:pPr>
            <a:r>
              <a:rPr sz="3200" spc="-300" dirty="0">
                <a:latin typeface="Arial"/>
                <a:cs typeface="Arial"/>
              </a:rPr>
              <a:t>Les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80" dirty="0">
                <a:latin typeface="Arial"/>
                <a:cs typeface="Arial"/>
              </a:rPr>
              <a:t>sorties</a:t>
            </a:r>
            <a:r>
              <a:rPr sz="3200" spc="-145" dirty="0">
                <a:latin typeface="Arial"/>
                <a:cs typeface="Arial"/>
              </a:rPr>
              <a:t> </a:t>
            </a:r>
            <a:r>
              <a:rPr sz="3200" spc="-190" dirty="0">
                <a:latin typeface="Arial"/>
                <a:cs typeface="Arial"/>
              </a:rPr>
              <a:t>locales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430" dirty="0">
                <a:latin typeface="Arial"/>
                <a:cs typeface="Arial"/>
              </a:rPr>
              <a:t>à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280" dirty="0">
                <a:latin typeface="Arial"/>
                <a:cs typeface="Arial"/>
              </a:rPr>
              <a:t>Rennes</a:t>
            </a:r>
            <a:r>
              <a:rPr sz="3200" dirty="0">
                <a:latin typeface="Arial"/>
                <a:cs typeface="Arial"/>
              </a:rPr>
              <a:t> ou</a:t>
            </a:r>
            <a:r>
              <a:rPr sz="3200" spc="-185" dirty="0">
                <a:latin typeface="Arial"/>
                <a:cs typeface="Arial"/>
              </a:rPr>
              <a:t> </a:t>
            </a:r>
            <a:r>
              <a:rPr sz="3200" spc="-55" dirty="0">
                <a:latin typeface="Arial"/>
                <a:cs typeface="Arial"/>
              </a:rPr>
              <a:t>autour </a:t>
            </a:r>
            <a:r>
              <a:rPr sz="3200" spc="-204" dirty="0">
                <a:latin typeface="Arial"/>
                <a:cs typeface="Arial"/>
              </a:rPr>
              <a:t>de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290" dirty="0">
                <a:latin typeface="Arial"/>
                <a:cs typeface="Arial"/>
              </a:rPr>
              <a:t>Rennes</a:t>
            </a:r>
            <a:endParaRPr sz="3200">
              <a:latin typeface="Arial"/>
              <a:cs typeface="Arial"/>
            </a:endParaRPr>
          </a:p>
          <a:p>
            <a:pPr marL="838200" marR="241935" lvl="1" indent="-533400">
              <a:lnSpc>
                <a:spcPct val="93300"/>
              </a:lnSpc>
              <a:spcBef>
                <a:spcPts val="2020"/>
              </a:spcBef>
              <a:buSzPct val="106250"/>
              <a:buFont typeface="HGMaruGothicMPRO"/>
              <a:buChar char="❖"/>
              <a:tabLst>
                <a:tab pos="950594" algn="l"/>
                <a:tab pos="951230" algn="l"/>
              </a:tabLst>
            </a:pPr>
            <a:r>
              <a:rPr dirty="0"/>
              <a:t>	</a:t>
            </a:r>
            <a:r>
              <a:rPr sz="3200" spc="-300" dirty="0">
                <a:latin typeface="Arial"/>
                <a:cs typeface="Arial"/>
              </a:rPr>
              <a:t>Les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135" dirty="0">
                <a:latin typeface="Arial"/>
                <a:cs typeface="Arial"/>
              </a:rPr>
              <a:t>excursions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204" dirty="0">
                <a:latin typeface="Arial"/>
                <a:cs typeface="Arial"/>
              </a:rPr>
              <a:t>de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229" dirty="0">
                <a:latin typeface="Arial"/>
                <a:cs typeface="Arial"/>
              </a:rPr>
              <a:t>la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100" dirty="0">
                <a:latin typeface="Arial"/>
                <a:cs typeface="Arial"/>
              </a:rPr>
              <a:t>journée</a:t>
            </a:r>
            <a:r>
              <a:rPr sz="3200" spc="-125" dirty="0">
                <a:latin typeface="Arial"/>
                <a:cs typeface="Arial"/>
              </a:rPr>
              <a:t> </a:t>
            </a:r>
            <a:r>
              <a:rPr sz="3200" spc="-204" dirty="0">
                <a:latin typeface="Arial"/>
                <a:cs typeface="Arial"/>
              </a:rPr>
              <a:t>en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200" dirty="0">
                <a:latin typeface="Arial"/>
                <a:cs typeface="Arial"/>
              </a:rPr>
              <a:t>Bretagne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ou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430" dirty="0">
                <a:latin typeface="Arial"/>
                <a:cs typeface="Arial"/>
              </a:rPr>
              <a:t>à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235" dirty="0">
                <a:latin typeface="Arial"/>
                <a:cs typeface="Arial"/>
              </a:rPr>
              <a:t>Paris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170" dirty="0">
                <a:latin typeface="Arial"/>
                <a:cs typeface="Arial"/>
              </a:rPr>
              <a:t>;</a:t>
            </a:r>
            <a:r>
              <a:rPr sz="3200" spc="-320" dirty="0">
                <a:latin typeface="Arial"/>
                <a:cs typeface="Arial"/>
              </a:rPr>
              <a:t> </a:t>
            </a:r>
            <a:r>
              <a:rPr sz="3200" spc="-229" dirty="0">
                <a:latin typeface="Arial"/>
                <a:cs typeface="Arial"/>
              </a:rPr>
              <a:t>la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nouvelle </a:t>
            </a:r>
            <a:r>
              <a:rPr sz="3200" spc="-114" dirty="0">
                <a:latin typeface="Arial"/>
                <a:cs typeface="Arial"/>
              </a:rPr>
              <a:t>réglementation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75" dirty="0">
                <a:latin typeface="Arial"/>
                <a:cs typeface="Arial"/>
              </a:rPr>
              <a:t>sur</a:t>
            </a:r>
            <a:r>
              <a:rPr sz="3200" spc="-145" dirty="0">
                <a:latin typeface="Arial"/>
                <a:cs typeface="Arial"/>
              </a:rPr>
              <a:t> </a:t>
            </a:r>
            <a:r>
              <a:rPr sz="3200" spc="-229" dirty="0">
                <a:latin typeface="Arial"/>
                <a:cs typeface="Arial"/>
              </a:rPr>
              <a:t>la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conduite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-260" dirty="0">
                <a:latin typeface="Arial"/>
                <a:cs typeface="Arial"/>
              </a:rPr>
              <a:t>des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150" dirty="0">
                <a:latin typeface="Arial"/>
                <a:cs typeface="Arial"/>
              </a:rPr>
              <a:t>autocars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204" dirty="0">
                <a:latin typeface="Arial"/>
                <a:cs typeface="Arial"/>
              </a:rPr>
              <a:t>de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85" dirty="0">
                <a:latin typeface="Arial"/>
                <a:cs typeface="Arial"/>
              </a:rPr>
              <a:t>tourisme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185" dirty="0">
                <a:latin typeface="Arial"/>
                <a:cs typeface="Arial"/>
              </a:rPr>
              <a:t>nous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430" dirty="0">
                <a:latin typeface="Arial"/>
                <a:cs typeface="Arial"/>
              </a:rPr>
              <a:t>a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145" dirty="0">
                <a:latin typeface="Arial"/>
                <a:cs typeface="Arial"/>
              </a:rPr>
              <a:t>cependant obligé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430" dirty="0">
                <a:latin typeface="Arial"/>
                <a:cs typeface="Arial"/>
              </a:rPr>
              <a:t>à</a:t>
            </a:r>
            <a:r>
              <a:rPr sz="3200" dirty="0">
                <a:latin typeface="Arial"/>
                <a:cs typeface="Arial"/>
              </a:rPr>
              <a:t> limiter</a:t>
            </a:r>
            <a:r>
              <a:rPr sz="3200" spc="-185" dirty="0">
                <a:latin typeface="Arial"/>
                <a:cs typeface="Arial"/>
              </a:rPr>
              <a:t> </a:t>
            </a:r>
            <a:r>
              <a:rPr sz="3200" spc="-285" dirty="0">
                <a:latin typeface="Arial"/>
                <a:cs typeface="Arial"/>
              </a:rPr>
              <a:t>ces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30" dirty="0">
                <a:latin typeface="Arial"/>
                <a:cs typeface="Arial"/>
              </a:rPr>
              <a:t>excursions</a:t>
            </a:r>
            <a:endParaRPr sz="3200">
              <a:latin typeface="Arial"/>
              <a:cs typeface="Arial"/>
            </a:endParaRPr>
          </a:p>
          <a:p>
            <a:pPr marL="950594" lvl="1" indent="-646430">
              <a:lnSpc>
                <a:spcPct val="100000"/>
              </a:lnSpc>
              <a:spcBef>
                <a:spcPts val="1789"/>
              </a:spcBef>
              <a:buSzPct val="106250"/>
              <a:buFont typeface="HGMaruGothicMPRO"/>
              <a:buChar char="❖"/>
              <a:tabLst>
                <a:tab pos="950594" algn="l"/>
                <a:tab pos="951230" algn="l"/>
              </a:tabLst>
            </a:pPr>
            <a:r>
              <a:rPr sz="3200" spc="-300" dirty="0">
                <a:latin typeface="Arial"/>
                <a:cs typeface="Arial"/>
              </a:rPr>
              <a:t>Les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295" dirty="0">
                <a:latin typeface="Arial"/>
                <a:cs typeface="Arial"/>
              </a:rPr>
              <a:t>voyages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204" dirty="0">
                <a:latin typeface="Arial"/>
                <a:cs typeface="Arial"/>
              </a:rPr>
              <a:t>de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155" dirty="0">
                <a:latin typeface="Arial"/>
                <a:cs typeface="Arial"/>
              </a:rPr>
              <a:t>plusieurs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-60" dirty="0">
                <a:latin typeface="Arial"/>
                <a:cs typeface="Arial"/>
              </a:rPr>
              <a:t>jours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204" dirty="0">
                <a:latin typeface="Arial"/>
                <a:cs typeface="Arial"/>
              </a:rPr>
              <a:t>en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220" dirty="0">
                <a:latin typeface="Arial"/>
                <a:cs typeface="Arial"/>
              </a:rPr>
              <a:t>France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ou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3200" spc="-430" dirty="0">
                <a:latin typeface="Arial"/>
                <a:cs typeface="Arial"/>
              </a:rPr>
              <a:t>à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l’étranger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30862" y="266700"/>
            <a:ext cx="599948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45" dirty="0"/>
              <a:t>La</a:t>
            </a:r>
            <a:r>
              <a:rPr dirty="0"/>
              <a:t> </a:t>
            </a:r>
            <a:r>
              <a:rPr spc="-295" dirty="0"/>
              <a:t>galette</a:t>
            </a:r>
            <a:r>
              <a:rPr spc="5" dirty="0"/>
              <a:t> </a:t>
            </a:r>
            <a:r>
              <a:rPr spc="-530" dirty="0"/>
              <a:t>des</a:t>
            </a:r>
            <a:r>
              <a:rPr dirty="0"/>
              <a:t> </a:t>
            </a:r>
            <a:r>
              <a:rPr spc="-75" dirty="0"/>
              <a:t>rois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1358900"/>
            <a:ext cx="15521940" cy="263652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 algn="just">
              <a:lnSpc>
                <a:spcPts val="2800"/>
              </a:lnSpc>
              <a:spcBef>
                <a:spcPts val="660"/>
              </a:spcBef>
            </a:pPr>
            <a:r>
              <a:rPr sz="2800" dirty="0">
                <a:latin typeface="Arial"/>
                <a:cs typeface="Arial"/>
              </a:rPr>
              <a:t>À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partir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235" dirty="0">
                <a:latin typeface="Arial"/>
                <a:cs typeface="Arial"/>
              </a:rPr>
              <a:t>de</a:t>
            </a:r>
            <a:r>
              <a:rPr sz="2800" spc="-190" dirty="0">
                <a:latin typeface="Arial"/>
                <a:cs typeface="Arial"/>
              </a:rPr>
              <a:t> </a:t>
            </a:r>
            <a:r>
              <a:rPr sz="2800" spc="-260" dirty="0">
                <a:latin typeface="Arial"/>
                <a:cs typeface="Arial"/>
              </a:rPr>
              <a:t>2011,</a:t>
            </a:r>
            <a:r>
              <a:rPr sz="2800" spc="-475" dirty="0">
                <a:latin typeface="Arial"/>
                <a:cs typeface="Arial"/>
              </a:rPr>
              <a:t> </a:t>
            </a:r>
            <a:r>
              <a:rPr sz="2800" spc="-160" dirty="0">
                <a:latin typeface="Arial"/>
                <a:cs typeface="Arial"/>
              </a:rPr>
              <a:t>l’A3C7</a:t>
            </a:r>
            <a:r>
              <a:rPr sz="2800" spc="-190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a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300" dirty="0">
                <a:latin typeface="Arial"/>
                <a:cs typeface="Arial"/>
              </a:rPr>
              <a:t>acquis</a:t>
            </a:r>
            <a:r>
              <a:rPr sz="2800" spc="-190" dirty="0">
                <a:latin typeface="Arial"/>
                <a:cs typeface="Arial"/>
              </a:rPr>
              <a:t> </a:t>
            </a:r>
            <a:r>
              <a:rPr sz="2800" spc="-265" dirty="0">
                <a:latin typeface="Arial"/>
                <a:cs typeface="Arial"/>
              </a:rPr>
              <a:t>une</a:t>
            </a:r>
            <a:r>
              <a:rPr sz="2800" spc="-190" dirty="0">
                <a:latin typeface="Arial"/>
                <a:cs typeface="Arial"/>
              </a:rPr>
              <a:t> </a:t>
            </a:r>
            <a:r>
              <a:rPr sz="2800" spc="-254" dirty="0">
                <a:latin typeface="Arial"/>
                <a:cs typeface="Arial"/>
              </a:rPr>
              <a:t>nouve</a:t>
            </a:r>
            <a:r>
              <a:rPr sz="2800" spc="-385" dirty="0">
                <a:latin typeface="Arial"/>
                <a:cs typeface="Arial"/>
              </a:rPr>
              <a:t> </a:t>
            </a:r>
            <a:r>
              <a:rPr sz="2800" b="1" spc="-250" dirty="0">
                <a:latin typeface="Arial"/>
                <a:cs typeface="Arial"/>
              </a:rPr>
              <a:t>l</a:t>
            </a:r>
            <a:r>
              <a:rPr sz="2800" spc="-250" dirty="0">
                <a:latin typeface="Arial"/>
                <a:cs typeface="Arial"/>
              </a:rPr>
              <a:t>e</a:t>
            </a:r>
            <a:r>
              <a:rPr sz="2800" spc="-190" dirty="0">
                <a:latin typeface="Arial"/>
                <a:cs typeface="Arial"/>
              </a:rPr>
              <a:t> </a:t>
            </a:r>
            <a:r>
              <a:rPr sz="2800" spc="-145" dirty="0">
                <a:latin typeface="Arial"/>
                <a:cs typeface="Arial"/>
              </a:rPr>
              <a:t>tradition,</a:t>
            </a:r>
            <a:r>
              <a:rPr sz="2800" spc="-475" dirty="0">
                <a:latin typeface="Arial"/>
                <a:cs typeface="Arial"/>
              </a:rPr>
              <a:t> </a:t>
            </a:r>
            <a:r>
              <a:rPr sz="2800" spc="-265" dirty="0">
                <a:latin typeface="Arial"/>
                <a:cs typeface="Arial"/>
              </a:rPr>
              <a:t>commune</a:t>
            </a:r>
            <a:r>
              <a:rPr sz="2800" spc="-190" dirty="0">
                <a:latin typeface="Arial"/>
                <a:cs typeface="Arial"/>
              </a:rPr>
              <a:t> </a:t>
            </a:r>
            <a:r>
              <a:rPr sz="2800" spc="-70" dirty="0">
                <a:latin typeface="Arial"/>
                <a:cs typeface="Arial"/>
              </a:rPr>
              <a:t>il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210" dirty="0">
                <a:latin typeface="Arial"/>
                <a:cs typeface="Arial"/>
              </a:rPr>
              <a:t>est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185" dirty="0">
                <a:latin typeface="Arial"/>
                <a:cs typeface="Arial"/>
              </a:rPr>
              <a:t>vrai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à</a:t>
            </a:r>
            <a:r>
              <a:rPr sz="2800" spc="-190" dirty="0">
                <a:latin typeface="Arial"/>
                <a:cs typeface="Arial"/>
              </a:rPr>
              <a:t> </a:t>
            </a:r>
            <a:r>
              <a:rPr sz="2800" spc="-229" dirty="0">
                <a:latin typeface="Arial"/>
                <a:cs typeface="Arial"/>
              </a:rPr>
              <a:t>bien</a:t>
            </a:r>
            <a:r>
              <a:rPr sz="2800" spc="-190" dirty="0">
                <a:latin typeface="Arial"/>
                <a:cs typeface="Arial"/>
              </a:rPr>
              <a:t> </a:t>
            </a:r>
            <a:r>
              <a:rPr sz="2800" spc="-305" dirty="0">
                <a:latin typeface="Arial"/>
                <a:cs typeface="Arial"/>
              </a:rPr>
              <a:t>des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270" dirty="0">
                <a:latin typeface="Arial"/>
                <a:cs typeface="Arial"/>
              </a:rPr>
              <a:t>associations,</a:t>
            </a:r>
            <a:r>
              <a:rPr sz="2800" spc="-475" dirty="0">
                <a:latin typeface="Arial"/>
                <a:cs typeface="Arial"/>
              </a:rPr>
              <a:t> </a:t>
            </a:r>
            <a:r>
              <a:rPr sz="2800" spc="-250" dirty="0">
                <a:latin typeface="Arial"/>
                <a:cs typeface="Arial"/>
              </a:rPr>
              <a:t>la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225" dirty="0">
                <a:latin typeface="Arial"/>
                <a:cs typeface="Arial"/>
              </a:rPr>
              <a:t>galette</a:t>
            </a:r>
            <a:r>
              <a:rPr sz="2800" spc="-190" dirty="0">
                <a:latin typeface="Arial"/>
                <a:cs typeface="Arial"/>
              </a:rPr>
              <a:t> </a:t>
            </a:r>
            <a:r>
              <a:rPr sz="2800" spc="-305" dirty="0">
                <a:latin typeface="Arial"/>
                <a:cs typeface="Arial"/>
              </a:rPr>
              <a:t>des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260" dirty="0">
                <a:latin typeface="Arial"/>
                <a:cs typeface="Arial"/>
              </a:rPr>
              <a:t>Rois</a:t>
            </a:r>
            <a:r>
              <a:rPr sz="2800" spc="-190" dirty="0">
                <a:latin typeface="Arial"/>
                <a:cs typeface="Arial"/>
              </a:rPr>
              <a:t> </a:t>
            </a:r>
            <a:r>
              <a:rPr sz="2800" spc="-250" dirty="0">
                <a:latin typeface="Arial"/>
                <a:cs typeface="Arial"/>
              </a:rPr>
              <a:t>en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260" dirty="0">
                <a:latin typeface="Arial"/>
                <a:cs typeface="Arial"/>
              </a:rPr>
              <a:t>janvier.</a:t>
            </a:r>
            <a:endParaRPr sz="2800">
              <a:latin typeface="Arial"/>
              <a:cs typeface="Arial"/>
            </a:endParaRPr>
          </a:p>
          <a:p>
            <a:pPr marL="12700" marR="6350" algn="just">
              <a:lnSpc>
                <a:spcPts val="2900"/>
              </a:lnSpc>
              <a:spcBef>
                <a:spcPts val="20"/>
              </a:spcBef>
            </a:pPr>
            <a:r>
              <a:rPr sz="2800" spc="-385" dirty="0">
                <a:latin typeface="Arial"/>
                <a:cs typeface="Arial"/>
              </a:rPr>
              <a:t>En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90" dirty="0">
                <a:latin typeface="Arial"/>
                <a:cs typeface="Arial"/>
              </a:rPr>
              <a:t>fait,</a:t>
            </a:r>
            <a:r>
              <a:rPr sz="2800" spc="-395" dirty="0">
                <a:latin typeface="Arial"/>
                <a:cs typeface="Arial"/>
              </a:rPr>
              <a:t> </a:t>
            </a:r>
            <a:r>
              <a:rPr sz="2800" spc="-220" dirty="0">
                <a:latin typeface="Arial"/>
                <a:cs typeface="Arial"/>
              </a:rPr>
              <a:t>e</a:t>
            </a:r>
            <a:r>
              <a:rPr sz="2800" spc="-385" dirty="0">
                <a:latin typeface="Arial"/>
                <a:cs typeface="Arial"/>
              </a:rPr>
              <a:t> </a:t>
            </a:r>
            <a:r>
              <a:rPr sz="2800" b="1" spc="-250" dirty="0">
                <a:latin typeface="Arial"/>
                <a:cs typeface="Arial"/>
              </a:rPr>
              <a:t>l</a:t>
            </a:r>
            <a:r>
              <a:rPr sz="2800" spc="-250" dirty="0">
                <a:latin typeface="Arial"/>
                <a:cs typeface="Arial"/>
              </a:rPr>
              <a:t>e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a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200" dirty="0">
                <a:latin typeface="Arial"/>
                <a:cs typeface="Arial"/>
              </a:rPr>
              <a:t>obtenu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275" dirty="0">
                <a:latin typeface="Arial"/>
                <a:cs typeface="Arial"/>
              </a:rPr>
              <a:t>jusqu’à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210" dirty="0">
                <a:latin typeface="Arial"/>
                <a:cs typeface="Arial"/>
              </a:rPr>
              <a:t>présent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260" dirty="0">
                <a:latin typeface="Arial"/>
                <a:cs typeface="Arial"/>
              </a:rPr>
              <a:t>plus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235" dirty="0">
                <a:latin typeface="Arial"/>
                <a:cs typeface="Arial"/>
              </a:rPr>
              <a:t>de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80" dirty="0">
                <a:latin typeface="Arial"/>
                <a:cs typeface="Arial"/>
              </a:rPr>
              <a:t>participation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265" dirty="0">
                <a:latin typeface="Arial"/>
                <a:cs typeface="Arial"/>
              </a:rPr>
              <a:t>que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295" dirty="0">
                <a:latin typeface="Arial"/>
                <a:cs typeface="Arial"/>
              </a:rPr>
              <a:t>l’assemblée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275" dirty="0">
                <a:latin typeface="Arial"/>
                <a:cs typeface="Arial"/>
              </a:rPr>
              <a:t>générale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75" dirty="0">
                <a:latin typeface="Arial"/>
                <a:cs typeface="Arial"/>
              </a:rPr>
              <a:t>:</a:t>
            </a:r>
            <a:r>
              <a:rPr sz="2800" spc="-395" dirty="0">
                <a:latin typeface="Arial"/>
                <a:cs typeface="Arial"/>
              </a:rPr>
              <a:t> </a:t>
            </a:r>
            <a:r>
              <a:rPr sz="2800" spc="-235" dirty="0">
                <a:latin typeface="Arial"/>
                <a:cs typeface="Arial"/>
              </a:rPr>
              <a:t>de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229" dirty="0">
                <a:latin typeface="Arial"/>
                <a:cs typeface="Arial"/>
              </a:rPr>
              <a:t>70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à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229" dirty="0">
                <a:latin typeface="Arial"/>
                <a:cs typeface="Arial"/>
              </a:rPr>
              <a:t>80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215" dirty="0">
                <a:latin typeface="Arial"/>
                <a:cs typeface="Arial"/>
              </a:rPr>
              <a:t>participants,</a:t>
            </a:r>
            <a:r>
              <a:rPr sz="2800" spc="-395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contre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235" dirty="0">
                <a:latin typeface="Arial"/>
                <a:cs typeface="Arial"/>
              </a:rPr>
              <a:t>de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229" dirty="0">
                <a:latin typeface="Arial"/>
                <a:cs typeface="Arial"/>
              </a:rPr>
              <a:t>60</a:t>
            </a:r>
            <a:r>
              <a:rPr sz="2800" spc="415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à</a:t>
            </a:r>
            <a:r>
              <a:rPr sz="2800" spc="415" dirty="0">
                <a:latin typeface="Arial"/>
                <a:cs typeface="Arial"/>
              </a:rPr>
              <a:t> </a:t>
            </a:r>
            <a:r>
              <a:rPr sz="2800" spc="-245" dirty="0">
                <a:latin typeface="Arial"/>
                <a:cs typeface="Arial"/>
              </a:rPr>
              <a:t>70.</a:t>
            </a:r>
            <a:r>
              <a:rPr sz="2800" spc="135" dirty="0">
                <a:latin typeface="Arial"/>
                <a:cs typeface="Arial"/>
              </a:rPr>
              <a:t> </a:t>
            </a:r>
            <a:r>
              <a:rPr sz="2800" spc="-305" dirty="0">
                <a:latin typeface="Arial"/>
                <a:cs typeface="Arial"/>
              </a:rPr>
              <a:t>Mais</a:t>
            </a:r>
            <a:r>
              <a:rPr sz="2800" spc="420" dirty="0">
                <a:latin typeface="Arial"/>
                <a:cs typeface="Arial"/>
              </a:rPr>
              <a:t> </a:t>
            </a:r>
            <a:r>
              <a:rPr sz="2800" spc="-220" dirty="0">
                <a:latin typeface="Arial"/>
                <a:cs typeface="Arial"/>
              </a:rPr>
              <a:t>e</a:t>
            </a:r>
            <a:r>
              <a:rPr sz="2800" spc="-385" dirty="0">
                <a:latin typeface="Arial"/>
                <a:cs typeface="Arial"/>
              </a:rPr>
              <a:t> </a:t>
            </a:r>
            <a:r>
              <a:rPr sz="2800" b="1" spc="-250" dirty="0">
                <a:latin typeface="Arial"/>
                <a:cs typeface="Arial"/>
              </a:rPr>
              <a:t>l</a:t>
            </a:r>
            <a:r>
              <a:rPr sz="2800" spc="-250" dirty="0">
                <a:latin typeface="Arial"/>
                <a:cs typeface="Arial"/>
              </a:rPr>
              <a:t>e</a:t>
            </a:r>
            <a:r>
              <a:rPr sz="2800" spc="415" dirty="0">
                <a:latin typeface="Arial"/>
                <a:cs typeface="Arial"/>
              </a:rPr>
              <a:t> </a:t>
            </a:r>
            <a:r>
              <a:rPr sz="2800" spc="-175" dirty="0">
                <a:latin typeface="Arial"/>
                <a:cs typeface="Arial"/>
              </a:rPr>
              <a:t>permet</a:t>
            </a:r>
            <a:r>
              <a:rPr sz="2800" spc="420" dirty="0">
                <a:latin typeface="Arial"/>
                <a:cs typeface="Arial"/>
              </a:rPr>
              <a:t> </a:t>
            </a:r>
            <a:r>
              <a:rPr sz="2800" spc="-235" dirty="0">
                <a:latin typeface="Arial"/>
                <a:cs typeface="Arial"/>
              </a:rPr>
              <a:t>de</a:t>
            </a:r>
            <a:r>
              <a:rPr sz="2800" spc="420" dirty="0">
                <a:latin typeface="Arial"/>
                <a:cs typeface="Arial"/>
              </a:rPr>
              <a:t> </a:t>
            </a:r>
            <a:r>
              <a:rPr sz="2800" spc="-175" dirty="0">
                <a:latin typeface="Arial"/>
                <a:cs typeface="Arial"/>
              </a:rPr>
              <a:t>compléter</a:t>
            </a:r>
            <a:r>
              <a:rPr sz="2800" spc="420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cette</a:t>
            </a:r>
            <a:r>
              <a:rPr sz="2800" spc="420" dirty="0">
                <a:latin typeface="Arial"/>
                <a:cs typeface="Arial"/>
              </a:rPr>
              <a:t> </a:t>
            </a:r>
            <a:r>
              <a:rPr sz="2800" spc="-190" dirty="0">
                <a:latin typeface="Arial"/>
                <a:cs typeface="Arial"/>
              </a:rPr>
              <a:t>dernière,</a:t>
            </a:r>
            <a:r>
              <a:rPr sz="2800" spc="135" dirty="0">
                <a:latin typeface="Arial"/>
                <a:cs typeface="Arial"/>
              </a:rPr>
              <a:t> </a:t>
            </a:r>
            <a:r>
              <a:rPr sz="2800" spc="-190" dirty="0">
                <a:latin typeface="Arial"/>
                <a:cs typeface="Arial"/>
              </a:rPr>
              <a:t>sur</a:t>
            </a:r>
            <a:r>
              <a:rPr sz="2800" spc="420" dirty="0">
                <a:latin typeface="Arial"/>
                <a:cs typeface="Arial"/>
              </a:rPr>
              <a:t> </a:t>
            </a:r>
            <a:r>
              <a:rPr sz="2800" spc="-215" dirty="0">
                <a:latin typeface="Arial"/>
                <a:cs typeface="Arial"/>
              </a:rPr>
              <a:t>l’organisation</a:t>
            </a:r>
            <a:r>
              <a:rPr sz="2800" spc="420" dirty="0">
                <a:latin typeface="Arial"/>
                <a:cs typeface="Arial"/>
              </a:rPr>
              <a:t> </a:t>
            </a:r>
            <a:r>
              <a:rPr sz="2800" spc="-305" dirty="0">
                <a:latin typeface="Arial"/>
                <a:cs typeface="Arial"/>
              </a:rPr>
              <a:t>des</a:t>
            </a:r>
            <a:r>
              <a:rPr sz="2800" spc="415" dirty="0">
                <a:latin typeface="Arial"/>
                <a:cs typeface="Arial"/>
              </a:rPr>
              <a:t> </a:t>
            </a:r>
            <a:r>
              <a:rPr sz="2800" spc="-229" dirty="0">
                <a:latin typeface="Arial"/>
                <a:cs typeface="Arial"/>
              </a:rPr>
              <a:t>excursions</a:t>
            </a:r>
            <a:r>
              <a:rPr sz="2800" spc="415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et</a:t>
            </a:r>
            <a:r>
              <a:rPr sz="2800" spc="420" dirty="0">
                <a:latin typeface="Arial"/>
                <a:cs typeface="Arial"/>
              </a:rPr>
              <a:t> </a:t>
            </a:r>
            <a:r>
              <a:rPr sz="2800" spc="-305" dirty="0">
                <a:latin typeface="Arial"/>
                <a:cs typeface="Arial"/>
              </a:rPr>
              <a:t>des</a:t>
            </a:r>
            <a:r>
              <a:rPr sz="2800" spc="415" dirty="0">
                <a:latin typeface="Arial"/>
                <a:cs typeface="Arial"/>
              </a:rPr>
              <a:t> </a:t>
            </a:r>
            <a:r>
              <a:rPr sz="2800" spc="-355" dirty="0">
                <a:latin typeface="Arial"/>
                <a:cs typeface="Arial"/>
              </a:rPr>
              <a:t>voyages</a:t>
            </a:r>
            <a:r>
              <a:rPr sz="2800" spc="415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et</a:t>
            </a:r>
            <a:r>
              <a:rPr sz="2800" spc="420" dirty="0">
                <a:latin typeface="Arial"/>
                <a:cs typeface="Arial"/>
              </a:rPr>
              <a:t> </a:t>
            </a:r>
            <a:r>
              <a:rPr sz="2800" spc="-250" dirty="0">
                <a:latin typeface="Arial"/>
                <a:cs typeface="Arial"/>
              </a:rPr>
              <a:t>la</a:t>
            </a:r>
            <a:r>
              <a:rPr sz="2800" spc="-190" dirty="0">
                <a:latin typeface="Arial"/>
                <a:cs typeface="Arial"/>
              </a:rPr>
              <a:t> </a:t>
            </a:r>
            <a:r>
              <a:rPr sz="2800" spc="-204" dirty="0">
                <a:latin typeface="Arial"/>
                <a:cs typeface="Arial"/>
              </a:rPr>
              <a:t>présentation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305" dirty="0">
                <a:latin typeface="Arial"/>
                <a:cs typeface="Arial"/>
              </a:rPr>
              <a:t>des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254" dirty="0">
                <a:latin typeface="Arial"/>
                <a:cs typeface="Arial"/>
              </a:rPr>
              <a:t>nouve</a:t>
            </a:r>
            <a:r>
              <a:rPr sz="2800" spc="-385" dirty="0">
                <a:latin typeface="Arial"/>
                <a:cs typeface="Arial"/>
              </a:rPr>
              <a:t> </a:t>
            </a:r>
            <a:r>
              <a:rPr sz="2800" b="1" spc="-320" dirty="0">
                <a:latin typeface="Arial"/>
                <a:cs typeface="Arial"/>
              </a:rPr>
              <a:t>l</a:t>
            </a:r>
            <a:r>
              <a:rPr sz="2800" spc="-320" dirty="0">
                <a:latin typeface="Arial"/>
                <a:cs typeface="Arial"/>
              </a:rPr>
              <a:t>es</a:t>
            </a:r>
            <a:r>
              <a:rPr sz="2800" spc="-220" dirty="0">
                <a:latin typeface="Arial"/>
                <a:cs typeface="Arial"/>
              </a:rPr>
              <a:t> activités.</a:t>
            </a:r>
            <a:endParaRPr sz="2800">
              <a:latin typeface="Arial"/>
              <a:cs typeface="Arial"/>
            </a:endParaRPr>
          </a:p>
          <a:p>
            <a:pPr marL="12700" marR="5715" algn="just">
              <a:lnSpc>
                <a:spcPts val="2800"/>
              </a:lnSpc>
              <a:spcBef>
                <a:spcPts val="80"/>
              </a:spcBef>
            </a:pPr>
            <a:r>
              <a:rPr sz="2800" spc="-380" dirty="0">
                <a:latin typeface="Arial"/>
                <a:cs typeface="Arial"/>
              </a:rPr>
              <a:t>Jusqu’à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220" dirty="0">
                <a:latin typeface="Arial"/>
                <a:cs typeface="Arial"/>
              </a:rPr>
              <a:t>présent,</a:t>
            </a:r>
            <a:r>
              <a:rPr sz="2800" spc="-315" dirty="0">
                <a:latin typeface="Arial"/>
                <a:cs typeface="Arial"/>
              </a:rPr>
              <a:t> </a:t>
            </a:r>
            <a:r>
              <a:rPr sz="2800" spc="-254" dirty="0">
                <a:latin typeface="Arial"/>
                <a:cs typeface="Arial"/>
              </a:rPr>
              <a:t>2011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et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260" dirty="0">
                <a:latin typeface="Arial"/>
                <a:cs typeface="Arial"/>
              </a:rPr>
              <a:t>2012,</a:t>
            </a:r>
            <a:r>
              <a:rPr sz="2800" spc="-315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cette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225" dirty="0">
                <a:latin typeface="Arial"/>
                <a:cs typeface="Arial"/>
              </a:rPr>
              <a:t>galette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a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250" dirty="0">
                <a:latin typeface="Arial"/>
                <a:cs typeface="Arial"/>
              </a:rPr>
              <a:t>eu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90" dirty="0">
                <a:latin typeface="Arial"/>
                <a:cs typeface="Arial"/>
              </a:rPr>
              <a:t>lieu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à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340" dirty="0">
                <a:latin typeface="Arial"/>
                <a:cs typeface="Arial"/>
              </a:rPr>
              <a:t>La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355" dirty="0">
                <a:latin typeface="Arial"/>
                <a:cs typeface="Arial"/>
              </a:rPr>
              <a:t>Passere</a:t>
            </a:r>
            <a:r>
              <a:rPr sz="2800" spc="-385" dirty="0">
                <a:latin typeface="Arial"/>
                <a:cs typeface="Arial"/>
              </a:rPr>
              <a:t> </a:t>
            </a:r>
            <a:r>
              <a:rPr sz="2800" b="1" spc="-250" dirty="0">
                <a:latin typeface="Arial"/>
                <a:cs typeface="Arial"/>
              </a:rPr>
              <a:t>l</a:t>
            </a:r>
            <a:r>
              <a:rPr sz="2800" spc="-250" dirty="0">
                <a:latin typeface="Arial"/>
                <a:cs typeface="Arial"/>
              </a:rPr>
              <a:t>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375" dirty="0">
                <a:latin typeface="Arial"/>
                <a:cs typeface="Arial"/>
              </a:rPr>
              <a:t>à</a:t>
            </a:r>
            <a:r>
              <a:rPr sz="2800" spc="-315" dirty="0">
                <a:latin typeface="Arial"/>
                <a:cs typeface="Arial"/>
              </a:rPr>
              <a:t> </a:t>
            </a:r>
            <a:r>
              <a:rPr sz="2800" spc="-260" dirty="0">
                <a:latin typeface="Arial"/>
                <a:cs typeface="Arial"/>
              </a:rPr>
              <a:t>Acigné.</a:t>
            </a:r>
            <a:r>
              <a:rPr sz="2800" spc="-310" dirty="0">
                <a:latin typeface="Arial"/>
                <a:cs typeface="Arial"/>
              </a:rPr>
              <a:t> </a:t>
            </a:r>
            <a:r>
              <a:rPr sz="2800" spc="-300" dirty="0">
                <a:latin typeface="Arial"/>
                <a:cs typeface="Arial"/>
              </a:rPr>
              <a:t>Mais,</a:t>
            </a:r>
            <a:r>
              <a:rPr sz="2800" spc="-310" dirty="0">
                <a:latin typeface="Arial"/>
                <a:cs typeface="Arial"/>
              </a:rPr>
              <a:t> </a:t>
            </a:r>
            <a:r>
              <a:rPr sz="2800" spc="-365" dirty="0">
                <a:latin typeface="Arial"/>
                <a:cs typeface="Arial"/>
              </a:rPr>
              <a:t>avec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250" dirty="0">
                <a:latin typeface="Arial"/>
                <a:cs typeface="Arial"/>
              </a:rPr>
              <a:t>la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229" dirty="0">
                <a:latin typeface="Arial"/>
                <a:cs typeface="Arial"/>
              </a:rPr>
              <a:t>délocalisation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235" dirty="0">
                <a:latin typeface="Arial"/>
                <a:cs typeface="Arial"/>
              </a:rPr>
              <a:t>de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80" dirty="0">
                <a:latin typeface="Arial"/>
                <a:cs typeface="Arial"/>
              </a:rPr>
              <a:t>l’A3C7,</a:t>
            </a:r>
            <a:r>
              <a:rPr sz="2800" spc="-310" dirty="0">
                <a:latin typeface="Arial"/>
                <a:cs typeface="Arial"/>
              </a:rPr>
              <a:t> </a:t>
            </a:r>
            <a:r>
              <a:rPr sz="2800" spc="-70" dirty="0">
                <a:latin typeface="Arial"/>
                <a:cs typeface="Arial"/>
              </a:rPr>
              <a:t>il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260" dirty="0">
                <a:latin typeface="Arial"/>
                <a:cs typeface="Arial"/>
              </a:rPr>
              <a:t>nous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254" dirty="0">
                <a:latin typeface="Arial"/>
                <a:cs typeface="Arial"/>
              </a:rPr>
              <a:t>faudra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130" dirty="0">
                <a:latin typeface="Arial"/>
                <a:cs typeface="Arial"/>
              </a:rPr>
              <a:t>trouver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265" dirty="0">
                <a:latin typeface="Arial"/>
                <a:cs typeface="Arial"/>
              </a:rPr>
              <a:t>une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190" dirty="0">
                <a:latin typeface="Arial"/>
                <a:cs typeface="Arial"/>
              </a:rPr>
              <a:t>autre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409" dirty="0">
                <a:latin typeface="Arial"/>
                <a:cs typeface="Arial"/>
              </a:rPr>
              <a:t>sa</a:t>
            </a:r>
            <a:r>
              <a:rPr sz="2800" spc="-385" dirty="0">
                <a:latin typeface="Arial"/>
                <a:cs typeface="Arial"/>
              </a:rPr>
              <a:t> </a:t>
            </a:r>
            <a:r>
              <a:rPr sz="2800" b="1" spc="-250" dirty="0">
                <a:latin typeface="Arial"/>
                <a:cs typeface="Arial"/>
              </a:rPr>
              <a:t>l</a:t>
            </a:r>
            <a:r>
              <a:rPr sz="2800" spc="-250" dirty="0">
                <a:latin typeface="Arial"/>
                <a:cs typeface="Arial"/>
              </a:rPr>
              <a:t>e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pour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260" dirty="0">
                <a:latin typeface="Arial"/>
                <a:cs typeface="Arial"/>
              </a:rPr>
              <a:t>2013.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25400" y="4203700"/>
            <a:ext cx="16306800" cy="4117975"/>
            <a:chOff x="-25400" y="4203700"/>
            <a:chExt cx="16306800" cy="4117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229100"/>
              <a:ext cx="5422900" cy="40671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4229100"/>
              <a:ext cx="5422900" cy="4067175"/>
            </a:xfrm>
            <a:custGeom>
              <a:avLst/>
              <a:gdLst/>
              <a:ahLst/>
              <a:cxnLst/>
              <a:rect l="l" t="t" r="r" b="b"/>
              <a:pathLst>
                <a:path w="5422900" h="4067175">
                  <a:moveTo>
                    <a:pt x="0" y="0"/>
                  </a:moveTo>
                  <a:lnTo>
                    <a:pt x="5422900" y="0"/>
                  </a:lnTo>
                  <a:lnTo>
                    <a:pt x="5422900" y="4067175"/>
                  </a:lnTo>
                  <a:lnTo>
                    <a:pt x="0" y="4067175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2900" y="4229100"/>
              <a:ext cx="5422900" cy="40671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22900" y="4229100"/>
              <a:ext cx="5422900" cy="4067175"/>
            </a:xfrm>
            <a:custGeom>
              <a:avLst/>
              <a:gdLst/>
              <a:ahLst/>
              <a:cxnLst/>
              <a:rect l="l" t="t" r="r" b="b"/>
              <a:pathLst>
                <a:path w="5422900" h="4067175">
                  <a:moveTo>
                    <a:pt x="0" y="0"/>
                  </a:moveTo>
                  <a:lnTo>
                    <a:pt x="5422900" y="0"/>
                  </a:lnTo>
                  <a:lnTo>
                    <a:pt x="5422900" y="4067175"/>
                  </a:lnTo>
                  <a:lnTo>
                    <a:pt x="0" y="4067175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33100" y="4229100"/>
              <a:ext cx="5422900" cy="40671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833100" y="4229100"/>
              <a:ext cx="5422900" cy="4067175"/>
            </a:xfrm>
            <a:custGeom>
              <a:avLst/>
              <a:gdLst/>
              <a:ahLst/>
              <a:cxnLst/>
              <a:rect l="l" t="t" r="r" b="b"/>
              <a:pathLst>
                <a:path w="5422900" h="4067175">
                  <a:moveTo>
                    <a:pt x="0" y="0"/>
                  </a:moveTo>
                  <a:lnTo>
                    <a:pt x="5422900" y="0"/>
                  </a:lnTo>
                  <a:lnTo>
                    <a:pt x="5422900" y="4067175"/>
                  </a:lnTo>
                  <a:lnTo>
                    <a:pt x="0" y="4067175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85828" y="8255000"/>
            <a:ext cx="4257675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786765" marR="5080" indent="-774700">
              <a:lnSpc>
                <a:spcPts val="2800"/>
              </a:lnSpc>
              <a:spcBef>
                <a:spcPts val="259"/>
              </a:spcBef>
            </a:pPr>
            <a:r>
              <a:rPr sz="2400" spc="-75" dirty="0">
                <a:latin typeface="Arial"/>
                <a:cs typeface="Arial"/>
              </a:rPr>
              <a:t>Informations </a:t>
            </a:r>
            <a:r>
              <a:rPr sz="2400" spc="-60" dirty="0">
                <a:latin typeface="Arial"/>
                <a:cs typeface="Arial"/>
              </a:rPr>
              <a:t>sur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70" dirty="0">
                <a:latin typeface="Arial"/>
                <a:cs typeface="Arial"/>
              </a:rPr>
              <a:t>les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29" dirty="0">
                <a:latin typeface="Arial"/>
                <a:cs typeface="Arial"/>
              </a:rPr>
              <a:t>voyages</a:t>
            </a:r>
            <a:r>
              <a:rPr sz="2400" dirty="0">
                <a:latin typeface="Arial"/>
                <a:cs typeface="Arial"/>
              </a:rPr>
              <a:t> et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les </a:t>
            </a:r>
            <a:r>
              <a:rPr sz="2400" spc="-95" dirty="0">
                <a:latin typeface="Arial"/>
                <a:cs typeface="Arial"/>
              </a:rPr>
              <a:t>activités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permanentes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12" name="object 12"/>
          <p:cNvSpPr txBox="1"/>
          <p:nvPr/>
        </p:nvSpPr>
        <p:spPr>
          <a:xfrm>
            <a:off x="5670434" y="8255000"/>
            <a:ext cx="4920615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044700" marR="5080" indent="-2032635">
              <a:lnSpc>
                <a:spcPts val="2800"/>
              </a:lnSpc>
              <a:spcBef>
                <a:spcPts val="259"/>
              </a:spcBef>
            </a:pPr>
            <a:r>
              <a:rPr sz="2400" spc="-229" dirty="0">
                <a:latin typeface="Arial"/>
                <a:cs typeface="Arial"/>
              </a:rPr>
              <a:t>Les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140" dirty="0">
                <a:latin typeface="Arial"/>
                <a:cs typeface="Arial"/>
              </a:rPr>
              <a:t>galettes,</a:t>
            </a:r>
            <a:r>
              <a:rPr sz="2400" spc="-204" dirty="0">
                <a:latin typeface="Arial"/>
                <a:cs typeface="Arial"/>
              </a:rPr>
              <a:t> </a:t>
            </a:r>
            <a:r>
              <a:rPr sz="2400" spc="-210" dirty="0">
                <a:latin typeface="Arial"/>
                <a:cs typeface="Arial"/>
              </a:rPr>
              <a:t>accompagnées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Clairette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Die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06005" y="8430683"/>
            <a:ext cx="5083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29" dirty="0">
                <a:latin typeface="Arial"/>
                <a:cs typeface="Arial"/>
              </a:rPr>
              <a:t>L’essuyage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la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170" dirty="0">
                <a:latin typeface="Arial"/>
                <a:cs typeface="Arial"/>
              </a:rPr>
              <a:t>vaisselle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170" dirty="0">
                <a:latin typeface="Arial"/>
                <a:cs typeface="Arial"/>
              </a:rPr>
              <a:t>après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170" dirty="0">
                <a:latin typeface="Arial"/>
                <a:cs typeface="Arial"/>
              </a:rPr>
              <a:t>les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280" dirty="0">
                <a:latin typeface="Arial"/>
                <a:cs typeface="Arial"/>
              </a:rPr>
              <a:t>agapes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174240">
              <a:lnSpc>
                <a:spcPct val="100000"/>
              </a:lnSpc>
              <a:spcBef>
                <a:spcPts val="100"/>
              </a:spcBef>
            </a:pPr>
            <a:r>
              <a:rPr spc="-1250" dirty="0"/>
              <a:t>V</a:t>
            </a:r>
            <a:r>
              <a:rPr spc="-670" dirty="0"/>
              <a:t>o</a:t>
            </a:r>
            <a:r>
              <a:rPr spc="-540" dirty="0"/>
              <a:t>yages</a:t>
            </a:r>
            <a:r>
              <a:rPr dirty="0"/>
              <a:t> et</a:t>
            </a:r>
            <a:r>
              <a:rPr spc="-100" dirty="0"/>
              <a:t> </a:t>
            </a:r>
            <a:r>
              <a:rPr spc="-295" dirty="0"/>
              <a:t>excursions</a:t>
            </a:r>
            <a:r>
              <a:rPr spc="-40" dirty="0"/>
              <a:t> </a:t>
            </a:r>
            <a:r>
              <a:rPr spc="-395" dirty="0"/>
              <a:t>:</a:t>
            </a:r>
            <a:r>
              <a:rPr spc="-635" dirty="0"/>
              <a:t> </a:t>
            </a:r>
            <a:r>
              <a:rPr spc="-415" dirty="0"/>
              <a:t>2008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5400" y="1371600"/>
            <a:ext cx="10217150" cy="3860800"/>
            <a:chOff x="-25400" y="1371600"/>
            <a:chExt cx="10217150" cy="386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97000"/>
              <a:ext cx="5080000" cy="3810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397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0000" y="1612900"/>
              <a:ext cx="5086350" cy="33909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80000" y="1612900"/>
              <a:ext cx="5086350" cy="3390900"/>
            </a:xfrm>
            <a:custGeom>
              <a:avLst/>
              <a:gdLst/>
              <a:ahLst/>
              <a:cxnLst/>
              <a:rect l="l" t="t" r="r" b="b"/>
              <a:pathLst>
                <a:path w="5086350" h="3390900">
                  <a:moveTo>
                    <a:pt x="0" y="0"/>
                  </a:moveTo>
                  <a:lnTo>
                    <a:pt x="5086350" y="0"/>
                  </a:lnTo>
                  <a:lnTo>
                    <a:pt x="5086350" y="3390900"/>
                  </a:lnTo>
                  <a:lnTo>
                    <a:pt x="0" y="33909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310167" y="2165350"/>
            <a:ext cx="5780405" cy="2212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770"/>
              </a:lnSpc>
              <a:spcBef>
                <a:spcPts val="100"/>
              </a:spcBef>
            </a:pPr>
            <a:r>
              <a:rPr sz="3200" spc="-170" dirty="0">
                <a:latin typeface="Arial"/>
                <a:cs typeface="Arial"/>
              </a:rPr>
              <a:t>10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avril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195" dirty="0">
                <a:latin typeface="Arial"/>
                <a:cs typeface="Arial"/>
              </a:rPr>
              <a:t>2008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-</a:t>
            </a:r>
            <a:r>
              <a:rPr sz="2400" spc="-90" dirty="0">
                <a:latin typeface="Arial"/>
                <a:cs typeface="Arial"/>
              </a:rPr>
              <a:t>31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800"/>
              </a:lnSpc>
              <a:spcBef>
                <a:spcPts val="90"/>
              </a:spcBef>
            </a:pPr>
            <a:r>
              <a:rPr sz="2400" spc="110" dirty="0">
                <a:latin typeface="Arial"/>
                <a:cs typeface="Arial"/>
              </a:rPr>
              <a:t>Visite</a:t>
            </a:r>
            <a:r>
              <a:rPr sz="2400" spc="130" dirty="0">
                <a:latin typeface="Arial"/>
                <a:cs typeface="Arial"/>
              </a:rPr>
              <a:t>  </a:t>
            </a:r>
            <a:r>
              <a:rPr sz="2400" dirty="0">
                <a:latin typeface="Arial"/>
                <a:cs typeface="Arial"/>
              </a:rPr>
              <a:t>du</a:t>
            </a:r>
            <a:r>
              <a:rPr sz="2400" spc="380" dirty="0">
                <a:latin typeface="Arial"/>
                <a:cs typeface="Arial"/>
              </a:rPr>
              <a:t>  </a:t>
            </a:r>
            <a:r>
              <a:rPr sz="2400" spc="25" dirty="0">
                <a:latin typeface="Arial"/>
                <a:cs typeface="Arial"/>
              </a:rPr>
              <a:t>château-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spc="145" dirty="0">
                <a:latin typeface="Arial"/>
                <a:cs typeface="Arial"/>
              </a:rPr>
              <a:t>hôtel</a:t>
            </a:r>
            <a:r>
              <a:rPr sz="2400" spc="375" dirty="0">
                <a:latin typeface="Arial"/>
                <a:cs typeface="Arial"/>
              </a:rPr>
              <a:t>  </a:t>
            </a:r>
            <a:r>
              <a:rPr sz="2400" dirty="0">
                <a:latin typeface="Arial"/>
                <a:cs typeface="Arial"/>
              </a:rPr>
              <a:t>de</a:t>
            </a:r>
            <a:r>
              <a:rPr sz="2400" spc="375" dirty="0">
                <a:latin typeface="Arial"/>
                <a:cs typeface="Arial"/>
              </a:rPr>
              <a:t>  </a:t>
            </a:r>
            <a:r>
              <a:rPr sz="2400" spc="5" dirty="0">
                <a:latin typeface="Arial"/>
                <a:cs typeface="Arial"/>
              </a:rPr>
              <a:t>vil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le</a:t>
            </a:r>
            <a:r>
              <a:rPr sz="2400" spc="375" dirty="0">
                <a:latin typeface="Arial"/>
                <a:cs typeface="Arial"/>
              </a:rPr>
              <a:t>  </a:t>
            </a:r>
            <a:r>
              <a:rPr sz="2400" spc="-25" dirty="0">
                <a:latin typeface="Arial"/>
                <a:cs typeface="Arial"/>
              </a:rPr>
              <a:t>de </a:t>
            </a:r>
            <a:r>
              <a:rPr sz="2400" spc="-110" dirty="0">
                <a:latin typeface="Arial"/>
                <a:cs typeface="Arial"/>
              </a:rPr>
              <a:t>Châteaugiron,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suivi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d'un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déjeuner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spc="160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l'Auberge </a:t>
            </a:r>
            <a:r>
              <a:rPr sz="2400" dirty="0">
                <a:latin typeface="Arial"/>
                <a:cs typeface="Arial"/>
              </a:rPr>
              <a:t>du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Cheval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Blanc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d'une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visite </a:t>
            </a:r>
            <a:r>
              <a:rPr sz="2400" dirty="0">
                <a:latin typeface="Arial"/>
                <a:cs typeface="Arial"/>
              </a:rPr>
              <a:t>du</a:t>
            </a:r>
            <a:r>
              <a:rPr sz="2400" spc="-20" dirty="0">
                <a:latin typeface="Arial"/>
                <a:cs typeface="Arial"/>
              </a:rPr>
              <a:t> manoir</a:t>
            </a:r>
            <a:r>
              <a:rPr sz="2400" spc="-25" dirty="0">
                <a:latin typeface="Arial"/>
                <a:cs typeface="Arial"/>
              </a:rPr>
              <a:t> et </a:t>
            </a:r>
            <a:r>
              <a:rPr sz="2400" spc="-200" dirty="0">
                <a:latin typeface="Arial"/>
                <a:cs typeface="Arial"/>
              </a:rPr>
              <a:t>des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jardins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du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40" dirty="0">
                <a:latin typeface="Arial"/>
                <a:cs typeface="Arial"/>
              </a:rPr>
              <a:t>Bois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Orcan.</a:t>
            </a:r>
            <a:endParaRPr sz="2400">
              <a:latin typeface="Arial"/>
              <a:cs typeface="Arial"/>
            </a:endParaRPr>
          </a:p>
          <a:p>
            <a:pPr marL="3500120">
              <a:lnSpc>
                <a:spcPct val="100000"/>
              </a:lnSpc>
              <a:spcBef>
                <a:spcPts val="240"/>
              </a:spcBef>
            </a:pPr>
            <a:r>
              <a:rPr sz="1600" spc="-60" dirty="0">
                <a:latin typeface="Arial"/>
                <a:cs typeface="Arial"/>
              </a:rPr>
              <a:t>Alain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70" dirty="0">
                <a:latin typeface="Arial"/>
                <a:cs typeface="Arial"/>
              </a:rPr>
              <a:t>Savin</a:t>
            </a:r>
            <a:r>
              <a:rPr sz="1600" dirty="0">
                <a:latin typeface="Arial"/>
                <a:cs typeface="Arial"/>
              </a:rPr>
              <a:t> &amp;</a:t>
            </a:r>
            <a:r>
              <a:rPr sz="1600" spc="41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Daniel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Bottin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12400" y="6146800"/>
            <a:ext cx="5779770" cy="181863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715645">
              <a:lnSpc>
                <a:spcPct val="96600"/>
              </a:lnSpc>
              <a:spcBef>
                <a:spcPts val="229"/>
              </a:spcBef>
            </a:pPr>
            <a:r>
              <a:rPr sz="3200" spc="-170" dirty="0">
                <a:latin typeface="Arial"/>
                <a:cs typeface="Arial"/>
              </a:rPr>
              <a:t>14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229" dirty="0">
                <a:latin typeface="Arial"/>
                <a:cs typeface="Arial"/>
              </a:rPr>
              <a:t>mai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195" dirty="0">
                <a:latin typeface="Arial"/>
                <a:cs typeface="Arial"/>
              </a:rPr>
              <a:t>2008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30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 </a:t>
            </a:r>
            <a:r>
              <a:rPr sz="2400" spc="-140" dirty="0">
                <a:latin typeface="Arial"/>
                <a:cs typeface="Arial"/>
              </a:rPr>
              <a:t>Remontée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l’Odet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en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vedette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250" dirty="0">
                <a:latin typeface="Arial"/>
                <a:cs typeface="Arial"/>
              </a:rPr>
              <a:t>avec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déjeuner. </a:t>
            </a:r>
            <a:r>
              <a:rPr sz="2400" spc="-45" dirty="0">
                <a:latin typeface="Arial"/>
                <a:cs typeface="Arial"/>
              </a:rPr>
              <a:t>Visite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l’Halieutica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au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Guilvinec,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arrivée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des </a:t>
            </a:r>
            <a:r>
              <a:rPr sz="2400" spc="-85" dirty="0">
                <a:latin typeface="Arial"/>
                <a:cs typeface="Arial"/>
              </a:rPr>
              <a:t>chalutiers </a:t>
            </a:r>
            <a:r>
              <a:rPr sz="2400" dirty="0">
                <a:latin typeface="Arial"/>
                <a:cs typeface="Arial"/>
              </a:rPr>
              <a:t>et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visite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de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la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criée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aux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poissons.</a:t>
            </a:r>
            <a:endParaRPr sz="2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20"/>
              </a:spcBef>
            </a:pPr>
            <a:r>
              <a:rPr sz="1600" spc="-180" dirty="0">
                <a:latin typeface="Arial"/>
                <a:cs typeface="Arial"/>
              </a:rPr>
              <a:t>Jean-</a:t>
            </a:r>
            <a:r>
              <a:rPr sz="1600" spc="-155" dirty="0">
                <a:latin typeface="Arial"/>
                <a:cs typeface="Arial"/>
              </a:rPr>
              <a:t>Yves</a:t>
            </a:r>
            <a:r>
              <a:rPr sz="1600" spc="6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Merrien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25400" y="5372100"/>
            <a:ext cx="10217150" cy="3441700"/>
            <a:chOff x="-25400" y="5372100"/>
            <a:chExt cx="10217150" cy="34417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397500"/>
              <a:ext cx="5080000" cy="33833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5397500"/>
              <a:ext cx="5080000" cy="3383915"/>
            </a:xfrm>
            <a:custGeom>
              <a:avLst/>
              <a:gdLst/>
              <a:ahLst/>
              <a:cxnLst/>
              <a:rect l="l" t="t" r="r" b="b"/>
              <a:pathLst>
                <a:path w="5080000" h="3383915">
                  <a:moveTo>
                    <a:pt x="0" y="0"/>
                  </a:moveTo>
                  <a:lnTo>
                    <a:pt x="5080000" y="0"/>
                  </a:lnTo>
                  <a:lnTo>
                    <a:pt x="5080000" y="3383358"/>
                  </a:lnTo>
                  <a:lnTo>
                    <a:pt x="0" y="3383358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0000" y="5397500"/>
              <a:ext cx="5086350" cy="33909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80000" y="5397500"/>
              <a:ext cx="5086350" cy="3390900"/>
            </a:xfrm>
            <a:custGeom>
              <a:avLst/>
              <a:gdLst/>
              <a:ahLst/>
              <a:cxnLst/>
              <a:rect l="l" t="t" r="r" b="b"/>
              <a:pathLst>
                <a:path w="5086350" h="3390900">
                  <a:moveTo>
                    <a:pt x="0" y="0"/>
                  </a:moveTo>
                  <a:lnTo>
                    <a:pt x="5086350" y="0"/>
                  </a:lnTo>
                  <a:lnTo>
                    <a:pt x="5086350" y="3390900"/>
                  </a:lnTo>
                  <a:lnTo>
                    <a:pt x="0" y="33909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227329">
              <a:lnSpc>
                <a:spcPct val="100000"/>
              </a:lnSpc>
              <a:spcBef>
                <a:spcPts val="100"/>
              </a:spcBef>
            </a:pPr>
            <a:r>
              <a:rPr spc="-1250" dirty="0"/>
              <a:t>V</a:t>
            </a:r>
            <a:r>
              <a:rPr spc="-670" dirty="0"/>
              <a:t>o</a:t>
            </a:r>
            <a:r>
              <a:rPr spc="-540" dirty="0"/>
              <a:t>yages</a:t>
            </a:r>
            <a:r>
              <a:rPr dirty="0"/>
              <a:t> et</a:t>
            </a:r>
            <a:r>
              <a:rPr spc="-140" dirty="0"/>
              <a:t> </a:t>
            </a:r>
            <a:r>
              <a:rPr spc="-295" dirty="0"/>
              <a:t>excursions</a:t>
            </a:r>
            <a:r>
              <a:rPr spc="-40" dirty="0"/>
              <a:t> </a:t>
            </a:r>
            <a:r>
              <a:rPr spc="-395" dirty="0"/>
              <a:t>:</a:t>
            </a:r>
            <a:r>
              <a:rPr spc="-635" dirty="0"/>
              <a:t> </a:t>
            </a:r>
            <a:r>
              <a:rPr spc="-395" dirty="0"/>
              <a:t>2008,</a:t>
            </a:r>
            <a:r>
              <a:rPr spc="-635" dirty="0"/>
              <a:t> </a:t>
            </a:r>
            <a:r>
              <a:rPr spc="-275" dirty="0"/>
              <a:t>suite</a:t>
            </a:r>
            <a:r>
              <a:rPr spc="-40" dirty="0"/>
              <a:t> </a:t>
            </a:r>
            <a:r>
              <a:rPr dirty="0"/>
              <a:t>et</a:t>
            </a:r>
            <a:r>
              <a:rPr spc="-45" dirty="0"/>
              <a:t> </a:t>
            </a:r>
            <a:r>
              <a:rPr spc="-25" dirty="0"/>
              <a:t>fin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312400" y="3670300"/>
            <a:ext cx="5780405" cy="14630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ct val="96300"/>
              </a:lnSpc>
              <a:spcBef>
                <a:spcPts val="240"/>
              </a:spcBef>
              <a:tabLst>
                <a:tab pos="1014730" algn="l"/>
                <a:tab pos="1705610" algn="l"/>
                <a:tab pos="2037714" algn="l"/>
                <a:tab pos="2862580" algn="l"/>
                <a:tab pos="4187825" algn="l"/>
                <a:tab pos="4850765" algn="l"/>
                <a:tab pos="5198745" algn="l"/>
              </a:tabLst>
            </a:pPr>
            <a:r>
              <a:rPr sz="3200" spc="-170" dirty="0">
                <a:latin typeface="Arial"/>
                <a:cs typeface="Arial"/>
              </a:rPr>
              <a:t>19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150" dirty="0">
                <a:latin typeface="Arial"/>
                <a:cs typeface="Arial"/>
              </a:rPr>
              <a:t>septembre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195" dirty="0">
                <a:latin typeface="Arial"/>
                <a:cs typeface="Arial"/>
              </a:rPr>
              <a:t>2008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-</a:t>
            </a:r>
            <a:r>
              <a:rPr sz="2400" spc="-90" dirty="0">
                <a:latin typeface="Arial"/>
                <a:cs typeface="Arial"/>
              </a:rPr>
              <a:t>20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 </a:t>
            </a:r>
            <a:r>
              <a:rPr sz="2400" spc="-30" dirty="0">
                <a:latin typeface="Arial"/>
                <a:cs typeface="Arial"/>
              </a:rPr>
              <a:t>Ballade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0" dirty="0">
                <a:latin typeface="Arial"/>
                <a:cs typeface="Arial"/>
              </a:rPr>
              <a:t>dans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la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vallée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du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Trieux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0" dirty="0">
                <a:latin typeface="Arial"/>
                <a:cs typeface="Arial"/>
              </a:rPr>
              <a:t>avec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le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petit </a:t>
            </a:r>
            <a:r>
              <a:rPr sz="2400" spc="-10" dirty="0">
                <a:latin typeface="Arial"/>
                <a:cs typeface="Arial"/>
              </a:rPr>
              <a:t>train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325" dirty="0">
                <a:latin typeface="Arial"/>
                <a:cs typeface="Arial"/>
              </a:rPr>
              <a:t>à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vapeur.</a:t>
            </a:r>
            <a:endParaRPr sz="2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20"/>
              </a:spcBef>
            </a:pPr>
            <a:r>
              <a:rPr sz="1600" spc="-185" dirty="0">
                <a:latin typeface="Arial"/>
                <a:cs typeface="Arial"/>
              </a:rPr>
              <a:t>Jacques</a:t>
            </a:r>
            <a:r>
              <a:rPr sz="1600" spc="-2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Veillard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12700" y="1498600"/>
            <a:ext cx="10198100" cy="7670800"/>
            <a:chOff x="-12700" y="1498600"/>
            <a:chExt cx="10198100" cy="76708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524000"/>
              <a:ext cx="5080000" cy="3810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700" y="152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0000" y="5334000"/>
              <a:ext cx="5080000" cy="3810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40000" y="533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0000" y="1524000"/>
              <a:ext cx="5080000" cy="3810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80000" y="152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31265">
              <a:lnSpc>
                <a:spcPct val="100000"/>
              </a:lnSpc>
              <a:spcBef>
                <a:spcPts val="100"/>
              </a:spcBef>
            </a:pPr>
            <a:r>
              <a:rPr spc="-315" dirty="0"/>
              <a:t>Visites</a:t>
            </a:r>
            <a:r>
              <a:rPr spc="-35" dirty="0"/>
              <a:t> </a:t>
            </a:r>
            <a:r>
              <a:rPr dirty="0"/>
              <a:t>et</a:t>
            </a:r>
            <a:r>
              <a:rPr spc="-30" dirty="0"/>
              <a:t> </a:t>
            </a:r>
            <a:r>
              <a:rPr spc="-295" dirty="0"/>
              <a:t>excursions</a:t>
            </a:r>
            <a:r>
              <a:rPr spc="-30" dirty="0"/>
              <a:t> </a:t>
            </a:r>
            <a:r>
              <a:rPr spc="-395" dirty="0"/>
              <a:t>2009</a:t>
            </a:r>
            <a:r>
              <a:rPr spc="-35" dirty="0"/>
              <a:t> </a:t>
            </a:r>
            <a:r>
              <a:rPr spc="-25" dirty="0"/>
              <a:t>(1)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25400" y="1498600"/>
            <a:ext cx="10210800" cy="7670800"/>
            <a:chOff x="-25400" y="1498600"/>
            <a:chExt cx="10210800" cy="767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000"/>
              <a:ext cx="5080000" cy="3810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52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0000" y="1524000"/>
              <a:ext cx="5080000" cy="3810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80000" y="152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334000"/>
              <a:ext cx="5080000" cy="3810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5334000"/>
              <a:ext cx="5080000" cy="3810000"/>
            </a:xfrm>
            <a:custGeom>
              <a:avLst/>
              <a:gdLst/>
              <a:ahLst/>
              <a:cxnLst/>
              <a:rect l="l" t="t" r="r" b="b"/>
              <a:pathLst>
                <a:path w="5080000" h="3810000">
                  <a:moveTo>
                    <a:pt x="0" y="0"/>
                  </a:moveTo>
                  <a:lnTo>
                    <a:pt x="5080000" y="0"/>
                  </a:lnTo>
                  <a:lnTo>
                    <a:pt x="5080000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0000" y="5334000"/>
              <a:ext cx="5080000" cy="3378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80000" y="5334000"/>
              <a:ext cx="5080000" cy="3378200"/>
            </a:xfrm>
            <a:custGeom>
              <a:avLst/>
              <a:gdLst/>
              <a:ahLst/>
              <a:cxnLst/>
              <a:rect l="l" t="t" r="r" b="b"/>
              <a:pathLst>
                <a:path w="5080000" h="3378200">
                  <a:moveTo>
                    <a:pt x="0" y="0"/>
                  </a:moveTo>
                  <a:lnTo>
                    <a:pt x="5080000" y="0"/>
                  </a:lnTo>
                  <a:lnTo>
                    <a:pt x="5080000" y="3378200"/>
                  </a:lnTo>
                  <a:lnTo>
                    <a:pt x="0" y="33782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AF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293234" y="2476500"/>
            <a:ext cx="5782310" cy="185673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601345">
              <a:lnSpc>
                <a:spcPct val="96600"/>
              </a:lnSpc>
              <a:spcBef>
                <a:spcPts val="229"/>
              </a:spcBef>
              <a:tabLst>
                <a:tab pos="837565" algn="l"/>
                <a:tab pos="1289050" algn="l"/>
                <a:tab pos="1373505" algn="l"/>
                <a:tab pos="1868170" algn="l"/>
                <a:tab pos="2686685" algn="l"/>
                <a:tab pos="2773680" algn="l"/>
                <a:tab pos="3131185" algn="l"/>
                <a:tab pos="4530725" algn="l"/>
                <a:tab pos="5039995" algn="l"/>
                <a:tab pos="5638165" algn="l"/>
              </a:tabLst>
            </a:pPr>
            <a:r>
              <a:rPr sz="3200" spc="-170" dirty="0">
                <a:latin typeface="Arial"/>
                <a:cs typeface="Arial"/>
              </a:rPr>
              <a:t>17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195" dirty="0">
                <a:latin typeface="Arial"/>
                <a:cs typeface="Arial"/>
              </a:rPr>
              <a:t>mars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195" dirty="0">
                <a:latin typeface="Arial"/>
                <a:cs typeface="Arial"/>
              </a:rPr>
              <a:t>2009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35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 </a:t>
            </a:r>
            <a:r>
              <a:rPr sz="2400" spc="-10" dirty="0">
                <a:latin typeface="Arial"/>
                <a:cs typeface="Arial"/>
              </a:rPr>
              <a:t>Visite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du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Parlement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de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14" dirty="0">
                <a:latin typeface="Arial"/>
                <a:cs typeface="Arial"/>
              </a:rPr>
              <a:t>Bretagne,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déjeuner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375" dirty="0">
                <a:latin typeface="Arial"/>
                <a:cs typeface="Arial"/>
              </a:rPr>
              <a:t>à </a:t>
            </a:r>
            <a:r>
              <a:rPr sz="2400" spc="-10" dirty="0">
                <a:latin typeface="Arial"/>
                <a:cs typeface="Arial"/>
              </a:rPr>
              <a:t>l'Ouvrée</a:t>
            </a:r>
            <a:r>
              <a:rPr sz="2400" dirty="0">
                <a:latin typeface="Arial"/>
                <a:cs typeface="Arial"/>
              </a:rPr>
              <a:t>		</a:t>
            </a:r>
            <a:r>
              <a:rPr sz="2400" spc="-25" dirty="0">
                <a:latin typeface="Arial"/>
                <a:cs typeface="Arial"/>
              </a:rPr>
              <a:t>et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visite</a:t>
            </a:r>
            <a:r>
              <a:rPr sz="2400" dirty="0">
                <a:latin typeface="Arial"/>
                <a:cs typeface="Arial"/>
              </a:rPr>
              <a:t>		</a:t>
            </a:r>
            <a:r>
              <a:rPr sz="2400" spc="-10" dirty="0">
                <a:latin typeface="Arial"/>
                <a:cs typeface="Arial"/>
              </a:rPr>
              <a:t>commentée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du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65" dirty="0">
                <a:latin typeface="Arial"/>
                <a:cs typeface="Arial"/>
              </a:rPr>
              <a:t>Vieux </a:t>
            </a:r>
            <a:r>
              <a:rPr sz="2400" spc="-50" dirty="0">
                <a:latin typeface="Arial"/>
                <a:cs typeface="Arial"/>
              </a:rPr>
              <a:t>Rennes</a:t>
            </a:r>
            <a:endParaRPr sz="2400">
              <a:latin typeface="Arial"/>
              <a:cs typeface="Arial"/>
            </a:endParaRPr>
          </a:p>
          <a:p>
            <a:pPr marR="8890" algn="r">
              <a:lnSpc>
                <a:spcPct val="100000"/>
              </a:lnSpc>
              <a:spcBef>
                <a:spcPts val="320"/>
              </a:spcBef>
            </a:pPr>
            <a:r>
              <a:rPr sz="1600" spc="-105" dirty="0">
                <a:latin typeface="Arial"/>
                <a:cs typeface="Arial"/>
              </a:rPr>
              <a:t>Françoise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Chassaing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65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13" name="object 13"/>
          <p:cNvSpPr txBox="1"/>
          <p:nvPr/>
        </p:nvSpPr>
        <p:spPr>
          <a:xfrm>
            <a:off x="10473911" y="6841066"/>
            <a:ext cx="5623560" cy="751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20"/>
              </a:lnSpc>
              <a:spcBef>
                <a:spcPts val="100"/>
              </a:spcBef>
              <a:tabLst>
                <a:tab pos="3425825" algn="l"/>
              </a:tabLst>
            </a:pPr>
            <a:r>
              <a:rPr sz="3200" spc="-170" dirty="0">
                <a:latin typeface="Arial"/>
                <a:cs typeface="Arial"/>
              </a:rPr>
              <a:t>12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305" dirty="0">
                <a:latin typeface="Arial"/>
                <a:cs typeface="Arial"/>
              </a:rPr>
              <a:t>au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170" dirty="0">
                <a:latin typeface="Arial"/>
                <a:cs typeface="Arial"/>
              </a:rPr>
              <a:t>15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-70" dirty="0">
                <a:latin typeface="Arial"/>
                <a:cs typeface="Arial"/>
              </a:rPr>
              <a:t>juin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Prague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135" dirty="0">
                <a:latin typeface="Arial"/>
                <a:cs typeface="Arial"/>
              </a:rPr>
              <a:t>24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participants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  <a:p>
            <a:pPr marR="5080" algn="r">
              <a:lnSpc>
                <a:spcPts val="1900"/>
              </a:lnSpc>
            </a:pPr>
            <a:r>
              <a:rPr sz="1600" spc="-60" dirty="0">
                <a:latin typeface="Arial"/>
                <a:cs typeface="Arial"/>
              </a:rPr>
              <a:t>Alain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Savin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51012" y="8743950"/>
            <a:ext cx="3140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20" dirty="0">
                <a:latin typeface="Arial"/>
                <a:cs typeface="Arial"/>
              </a:rPr>
              <a:t>Le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pont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80" dirty="0">
                <a:latin typeface="Arial"/>
                <a:cs typeface="Arial"/>
              </a:rPr>
              <a:t>Charles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le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95" dirty="0">
                <a:latin typeface="Arial"/>
                <a:cs typeface="Arial"/>
              </a:rPr>
              <a:t>Château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5" dirty="0">
                <a:latin typeface="Arial"/>
                <a:cs typeface="Arial"/>
              </a:rPr>
              <a:t>de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nuit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2368</Words>
  <Application>Microsoft Office PowerPoint</Application>
  <PresentationFormat>Personnalisé</PresentationFormat>
  <Paragraphs>258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Office Theme</vt:lpstr>
      <vt:lpstr>La création de l’A3C7</vt:lpstr>
      <vt:lpstr>Les assemblées générales de 2008 et 2009</vt:lpstr>
      <vt:lpstr>Les assemblées générales de 2010 et 2011</vt:lpstr>
      <vt:lpstr>Évolution du nombre des adhérents</vt:lpstr>
      <vt:lpstr>Les excursions et les voyages</vt:lpstr>
      <vt:lpstr>La galette des rois</vt:lpstr>
      <vt:lpstr>Voyages et excursions : 2008</vt:lpstr>
      <vt:lpstr>Voyages et excursions : 2008, suite et fin</vt:lpstr>
      <vt:lpstr>Visites et excursions 2009 (1)</vt:lpstr>
      <vt:lpstr>Visites et excursions 2009 (2)</vt:lpstr>
      <vt:lpstr>Visites et excursions 2009 (3)</vt:lpstr>
      <vt:lpstr>Visites et excursions 2010 (1)</vt:lpstr>
      <vt:lpstr>Visites et excursions 2010 (2)</vt:lpstr>
      <vt:lpstr>Visites et excursions 2011 (1)</vt:lpstr>
      <vt:lpstr>Visites et excursions 2011 (2)</vt:lpstr>
      <vt:lpstr>Visites et excursions 2012 (1)</vt:lpstr>
      <vt:lpstr>Visites et excursions 2012 (2)</vt:lpstr>
      <vt:lpstr>Voyage Ouzbékistan - septembre octobre 2012 -</vt:lpstr>
      <vt:lpstr>Les activités permanentes : le golf</vt:lpstr>
      <vt:lpstr>Les activités permanentes : le bridge</vt:lpstr>
      <vt:lpstr>Les activités permanentes : l’atelier photo</vt:lpstr>
      <vt:lpstr>Com’au garage 2011-2012</vt:lpstr>
      <vt:lpstr>Le groupe Racines : les débuts</vt:lpstr>
      <vt:lpstr>Le groupe “Racines” : les travaux</vt:lpstr>
      <vt:lpstr>Groupe “Racines” : les résultats</vt:lpstr>
      <vt:lpstr>Groupe “Racines” : les évolutions</vt:lpstr>
      <vt:lpstr>A3C7 : notre histoire continue !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création de l’A3C7</dc:title>
  <cp:lastModifiedBy>André</cp:lastModifiedBy>
  <cp:revision>1</cp:revision>
  <dcterms:created xsi:type="dcterms:W3CDTF">2022-10-17T13:15:48Z</dcterms:created>
  <dcterms:modified xsi:type="dcterms:W3CDTF">2022-10-17T13:35:25Z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2012-12-10T00:00:00Z</vt:filetime>
  </property>
  <property fmtid="{D5CDD505-2E9C-101B-9397-08002B2CF9AE}" pid="3" name="Creator">
    <vt:lpwstr>Apple Keynote 4.0.4</vt:lpwstr>
  </property>
  <property fmtid="{D5CDD505-2E9C-101B-9397-08002B2CF9AE}" pid="4" name="LastSaved">
    <vt:filetime>2022-10-17T00:00:00Z</vt:filetime>
  </property>
  <property fmtid="{D5CDD505-2E9C-101B-9397-08002B2CF9AE}" pid="5" name="Producer">
    <vt:lpwstr>Mac OS X 10.5.8 Quartz PDFContext</vt:lpwstr>
  </property>
</Properties>
</file>