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49"/>
  </p:notesMasterIdLst>
  <p:handoutMasterIdLst>
    <p:handoutMasterId r:id="rId50"/>
  </p:handoutMasterIdLst>
  <p:sldIdLst>
    <p:sldId id="256" r:id="rId5"/>
    <p:sldId id="388" r:id="rId6"/>
    <p:sldId id="389" r:id="rId7"/>
    <p:sldId id="390" r:id="rId8"/>
    <p:sldId id="345" r:id="rId9"/>
    <p:sldId id="357" r:id="rId10"/>
    <p:sldId id="346" r:id="rId11"/>
    <p:sldId id="347" r:id="rId12"/>
    <p:sldId id="391" r:id="rId13"/>
    <p:sldId id="348" r:id="rId14"/>
    <p:sldId id="349" r:id="rId15"/>
    <p:sldId id="360" r:id="rId16"/>
    <p:sldId id="350" r:id="rId17"/>
    <p:sldId id="351" r:id="rId18"/>
    <p:sldId id="359" r:id="rId19"/>
    <p:sldId id="352" r:id="rId20"/>
    <p:sldId id="353" r:id="rId21"/>
    <p:sldId id="361" r:id="rId22"/>
    <p:sldId id="354" r:id="rId23"/>
    <p:sldId id="355" r:id="rId24"/>
    <p:sldId id="362" r:id="rId25"/>
    <p:sldId id="356" r:id="rId26"/>
    <p:sldId id="363" r:id="rId27"/>
    <p:sldId id="369" r:id="rId28"/>
    <p:sldId id="364" r:id="rId29"/>
    <p:sldId id="365" r:id="rId30"/>
    <p:sldId id="370" r:id="rId31"/>
    <p:sldId id="366" r:id="rId32"/>
    <p:sldId id="367" r:id="rId33"/>
    <p:sldId id="371" r:id="rId34"/>
    <p:sldId id="368" r:id="rId35"/>
    <p:sldId id="378" r:id="rId36"/>
    <p:sldId id="382" r:id="rId37"/>
    <p:sldId id="379" r:id="rId38"/>
    <p:sldId id="380" r:id="rId39"/>
    <p:sldId id="385" r:id="rId40"/>
    <p:sldId id="383" r:id="rId41"/>
    <p:sldId id="387" r:id="rId42"/>
    <p:sldId id="386" r:id="rId43"/>
    <p:sldId id="384" r:id="rId44"/>
    <p:sldId id="376" r:id="rId45"/>
    <p:sldId id="377" r:id="rId46"/>
    <p:sldId id="375" r:id="rId47"/>
    <p:sldId id="344" r:id="rId4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3725" autoAdjust="0"/>
  </p:normalViewPr>
  <p:slideViewPr>
    <p:cSldViewPr snapToGrid="0">
      <p:cViewPr varScale="1">
        <p:scale>
          <a:sx n="82" d="100"/>
          <a:sy n="82" d="100"/>
        </p:scale>
        <p:origin x="701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DA47A63F-9D06-479D-A04D-717692D432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1F70DC-6EDE-457C-B55A-39AC7DE4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A1EFF07-B5E2-443F-9F2C-CD82912C5BC5}" type="datetime1">
              <a:rPr lang="fr-FR" smtClean="0"/>
              <a:t>15/10/2022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6987CF-42F5-4BB0-AD0D-1D64C3594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368FB4-296C-4F8C-BFA3-D7C3AD61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55657-0A12-495F-9FFA-D8F7554E7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432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13849-34E9-4E79-B289-A2572787FD62}" type="datetime1">
              <a:rPr lang="fr-FR" smtClean="0"/>
              <a:pPr/>
              <a:t>15/10/2022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2780FBB-F712-42E7-8C2F-226D98798B3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67153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2780FBB-F712-42E7-8C2F-226D98798B3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07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 10">
            <a:extLst>
              <a:ext uri="{FF2B5EF4-FFF2-40B4-BE49-F238E27FC236}">
                <a16:creationId xmlns:a16="http://schemas.microsoft.com/office/drawing/2014/main" id="{B3FB0C32-F044-4939-92E4-8BA39B7A3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6584BE8A-3E34-4967-9E7C-13EC8F6A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-6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99BFF676-EC35-4FFD-8894-CA4F28307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32DA1557-E095-4C82-B659-3AF550080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2746250" y="-663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9F34E5EF-94D7-4AE0-BDD1-81A3ECDE6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7040" y="1193411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D829E57E-3199-4AAA-B2D5-F93264FDA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442672" y="193606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pic>
        <p:nvPicPr>
          <p:cNvPr id="17" name="Image 16" descr="Balise=Photo de client&#10;Rogner=1&#10;Aligner=N/A">
            <a:extLst>
              <a:ext uri="{FF2B5EF4-FFF2-40B4-BE49-F238E27FC236}">
                <a16:creationId xmlns:a16="http://schemas.microsoft.com/office/drawing/2014/main" id="{8A791822-0971-4E61-A5E4-9AAD258F58E3}"/>
              </a:ext>
            </a:extLst>
          </p:cNvPr>
          <p:cNvPicPr>
            <a:picLocks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663"/>
            <a:ext cx="12188952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B86D7D99-F789-4EDA-861D-B6B994F05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Sabon Next LT" panose="020B0502040204020203" pitchFamily="2" charset="0"/>
              </a:rPr>
              <a:t>Modifiez le style du titre</a:t>
            </a:r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2B39487B-EA73-4D7B-93AA-D63B49F4DA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050" y="3600450"/>
            <a:ext cx="9144000" cy="2451100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15554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drumroll.wav"/>
          </p:stSnd>
        </p:sndAc>
      </p:transition>
    </mc:Choice>
    <mc:Fallback xmlns="">
      <p:transition spd="slow">
        <p:pull/>
        <p:sndAc>
          <p:stSnd>
            <p:snd r:embed="rId4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quizz 50 ans CCETT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73294AE-7408-47DB-898D-41F8C069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57251"/>
            <a:ext cx="6156051" cy="2076450"/>
          </a:xfrm>
        </p:spPr>
        <p:txBody>
          <a:bodyPr rtlCol="0" anchor="b">
            <a:normAutofit/>
          </a:bodyPr>
          <a:lstStyle/>
          <a:p>
            <a:pPr rtl="0"/>
            <a:r>
              <a:rPr lang="fr-FR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Modifiez le style du titre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973052A-4118-4E04-81F8-A44EC172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3190875"/>
            <a:ext cx="6156052" cy="2986087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</a:lstStyle>
          <a:p>
            <a:pPr marL="228600" lvl="0" indent="-228600" rtl="0"/>
            <a:r>
              <a:rPr lang="fr-FR" sz="2000" noProof="0">
                <a:solidFill>
                  <a:schemeClr val="tx2">
                    <a:alpha val="60000"/>
                  </a:schemeClr>
                </a:solidFill>
              </a:rPr>
              <a:t>Cliquez pour 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8988D1E1-6064-4D6A-9EB1-578E20A2A0ED}"/>
              </a:ext>
            </a:extLst>
          </p:cNvPr>
          <p:cNvSpPr txBox="1">
            <a:spLocks/>
          </p:cNvSpPr>
          <p:nvPr userDrawn="1"/>
        </p:nvSpPr>
        <p:spPr>
          <a:xfrm>
            <a:off x="841248" y="6429375"/>
            <a:ext cx="264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r-FR" noProof="0">
                <a:solidFill>
                  <a:schemeClr val="tx2">
                    <a:alpha val="60000"/>
                  </a:schemeClr>
                </a:solidFill>
              </a:rPr>
              <a:t>1/3/20XX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BD47C5CB-0317-4DC6-A76F-38A5BB1FD1C2}"/>
              </a:ext>
            </a:extLst>
          </p:cNvPr>
          <p:cNvSpPr txBox="1">
            <a:spLocks/>
          </p:cNvSpPr>
          <p:nvPr userDrawn="1"/>
        </p:nvSpPr>
        <p:spPr>
          <a:xfrm>
            <a:off x="4044696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r-FR" noProof="0">
                <a:solidFill>
                  <a:schemeClr val="tx2">
                    <a:alpha val="60000"/>
                  </a:schemeClr>
                </a:solidFill>
              </a:rPr>
              <a:t>Exemple de texte de pied de page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8CCF6E15-0BE7-453B-BBD4-B379C390AD22}"/>
              </a:ext>
            </a:extLst>
          </p:cNvPr>
          <p:cNvSpPr txBox="1">
            <a:spLocks/>
          </p:cNvSpPr>
          <p:nvPr userDrawn="1"/>
        </p:nvSpPr>
        <p:spPr>
          <a:xfrm>
            <a:off x="8613648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 cap="all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8844951-7827-47D4-8276-7DDE1FA7D85A}" type="slidenum">
              <a:rPr lang="fr-FR" noProof="0" smtClean="0">
                <a:solidFill>
                  <a:schemeClr val="tx2">
                    <a:alpha val="60000"/>
                  </a:schemeClr>
                </a:solidFill>
              </a:rPr>
              <a:pPr rtl="0"/>
              <a:t>‹N°›</a:t>
            </a:fld>
            <a:endParaRPr lang="fr-FR" noProof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Espace réservé d’image 13">
            <a:extLst>
              <a:ext uri="{FF2B5EF4-FFF2-40B4-BE49-F238E27FC236}">
                <a16:creationId xmlns:a16="http://schemas.microsoft.com/office/drawing/2014/main" id="{0E092228-4487-4E3A-AEE3-12DC34A061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4928" y="484632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5" name="Espace réservé d’image 13">
            <a:extLst>
              <a:ext uri="{FF2B5EF4-FFF2-40B4-BE49-F238E27FC236}">
                <a16:creationId xmlns:a16="http://schemas.microsoft.com/office/drawing/2014/main" id="{6AB20921-6E7F-4BD8-9399-D18CABB64B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4928" y="3511296"/>
            <a:ext cx="4279392" cy="286207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23043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drumroll.wav"/>
          </p:stSnd>
        </p:sndAc>
      </p:transition>
    </mc:Choice>
    <mc:Fallback xmlns="">
      <p:transition spd="slow">
        <p:pull/>
        <p:sndAc>
          <p:stSnd>
            <p:snd r:embed="rId3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022B425-A1C3-4DFE-BF49-1B9F96D4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93769"/>
            <a:ext cx="5992550" cy="2319306"/>
          </a:xfrm>
        </p:spPr>
        <p:txBody>
          <a:bodyPr rtlCol="0" anchor="t">
            <a:normAutofit/>
          </a:bodyPr>
          <a:lstStyle/>
          <a:p>
            <a:pPr rtl="0"/>
            <a:r>
              <a:rPr lang="fr-FR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Modifiez le style du titre</a:t>
            </a:r>
          </a:p>
        </p:txBody>
      </p:sp>
      <p:sp>
        <p:nvSpPr>
          <p:cNvPr id="14" name="Espace réservé d’image 13">
            <a:extLst>
              <a:ext uri="{FF2B5EF4-FFF2-40B4-BE49-F238E27FC236}">
                <a16:creationId xmlns:a16="http://schemas.microsoft.com/office/drawing/2014/main" id="{2AEC60F9-EA79-4A18-B040-024AFB62FD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776" y="484632"/>
            <a:ext cx="11210544" cy="319125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3B88B7B-A749-40EA-A140-38D1E04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133" y="3893770"/>
            <a:ext cx="4377714" cy="2319306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 rtl="0"/>
            <a:r>
              <a:rPr lang="fr-FR" sz="1800" noProof="0">
                <a:solidFill>
                  <a:schemeClr val="tx2">
                    <a:alpha val="60000"/>
                  </a:schemeClr>
                </a:solidFill>
              </a:rPr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18489"/>
            <a:ext cx="2743200" cy="365125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quizz 50 ans CCETT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6132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drumroll.wav"/>
          </p:stSnd>
        </p:sndAc>
      </p:transition>
    </mc:Choice>
    <mc:Fallback xmlns="">
      <p:transition spd="slow">
        <p:pull/>
        <p:sndAc>
          <p:stSnd>
            <p:snd r:embed="rId3" name="drumroll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quizz 50 ans CCETT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520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drumroll.wav"/>
          </p:stSnd>
        </p:sndAc>
      </p:transition>
    </mc:Choice>
    <mc:Fallback xmlns="">
      <p:transition spd="slow">
        <p:pull/>
        <p:sndAc>
          <p:stSnd>
            <p:snd r:embed="rId3" name="drumroll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quizz 50 ans CCETT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drumroll.wav"/>
          </p:stSnd>
        </p:sndAc>
      </p:transition>
    </mc:Choice>
    <mc:Fallback xmlns="">
      <p:transition spd="slow">
        <p:pull/>
        <p:sndAc>
          <p:stSnd>
            <p:snd r:embed="rId3" name="drumroll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quizz 50 ans CCETT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drumroll.wav"/>
          </p:stSnd>
        </p:sndAc>
      </p:transition>
    </mc:Choice>
    <mc:Fallback xmlns="">
      <p:transition spd="slow">
        <p:pull/>
        <p:sndAc>
          <p:stSnd>
            <p:snd r:embed="rId3" name="drumroll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8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57399"/>
            <a:ext cx="5181600" cy="4119563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057399"/>
            <a:ext cx="5181600" cy="4119563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quizz 50 ans CCETT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drumroll.wav"/>
          </p:stSnd>
        </p:sndAc>
      </p:transition>
    </mc:Choice>
    <mc:Fallback xmlns="">
      <p:transition spd="slow">
        <p:pull/>
        <p:sndAc>
          <p:stSnd>
            <p:snd r:embed="rId3" name="drumroll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quizz 50 ans CCETT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drumroll.wav"/>
          </p:stSnd>
        </p:sndAc>
      </p:transition>
    </mc:Choice>
    <mc:Fallback xmlns="">
      <p:transition spd="slow">
        <p:pull/>
        <p:sndAc>
          <p:stSnd>
            <p:snd r:embed="rId3" name="drumroll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quizz 50 ans CCETT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drumroll.wav"/>
          </p:stSnd>
        </p:sndAc>
      </p:transition>
    </mc:Choice>
    <mc:Fallback xmlns="">
      <p:transition spd="slow">
        <p:pull/>
        <p:sndAc>
          <p:stSnd>
            <p:snd r:embed="rId3" name="drumroll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685801"/>
            <a:ext cx="6172200" cy="51752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09800"/>
            <a:ext cx="3932237" cy="36591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quizz 50 ans CCETT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drumroll.wav"/>
          </p:stSnd>
        </p:sndAc>
      </p:transition>
    </mc:Choice>
    <mc:Fallback xmlns="">
      <p:transition spd="slow">
        <p:pull/>
        <p:sndAc>
          <p:stSnd>
            <p:snd r:embed="rId3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3F98AFCE-98D2-46C5-82A8-E45659B17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Cadre 11">
            <a:extLst>
              <a:ext uri="{FF2B5EF4-FFF2-40B4-BE49-F238E27FC236}">
                <a16:creationId xmlns:a16="http://schemas.microsoft.com/office/drawing/2014/main" id="{F69999FB-8585-40F0-990C-6A0BAD1C8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768738E-7449-46C1-B7D3-844FE2BA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5992550" cy="2827422"/>
          </a:xfrm>
        </p:spPr>
        <p:txBody>
          <a:bodyPr rtlCol="0" anchor="t">
            <a:normAutofit/>
          </a:bodyPr>
          <a:lstStyle/>
          <a:p>
            <a:pPr rtl="0"/>
            <a:r>
              <a:rPr lang="fr-FR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Modifiez le style du titre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0FF04F9-E792-4C19-9FD5-44800CEB2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85" y="914400"/>
            <a:ext cx="4377714" cy="2827422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/>
            </a:lvl1pPr>
          </a:lstStyle>
          <a:p>
            <a:pPr marL="228600" lvl="0" indent="-228600" rtl="0"/>
            <a:r>
              <a:rPr lang="fr-FR" sz="1800" noProof="0">
                <a:solidFill>
                  <a:schemeClr val="tx2">
                    <a:alpha val="60000"/>
                  </a:schemeClr>
                </a:solidFill>
              </a:rPr>
              <a:t>Cliquez pour modifier les styles du texte du masque</a:t>
            </a:r>
          </a:p>
        </p:txBody>
      </p:sp>
      <p:sp>
        <p:nvSpPr>
          <p:cNvPr id="14" name="Espace réservé d’image 13">
            <a:extLst>
              <a:ext uri="{FF2B5EF4-FFF2-40B4-BE49-F238E27FC236}">
                <a16:creationId xmlns:a16="http://schemas.microsoft.com/office/drawing/2014/main" id="{5F2F9DF6-DFB9-44A8-B629-57F58893AD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53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5" name="Espace réservé d’image 13">
            <a:extLst>
              <a:ext uri="{FF2B5EF4-FFF2-40B4-BE49-F238E27FC236}">
                <a16:creationId xmlns:a16="http://schemas.microsoft.com/office/drawing/2014/main" id="{927BC207-43FE-4B6A-AEBE-875B69CF9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91840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6" name="Espace réservé d’image 13">
            <a:extLst>
              <a:ext uri="{FF2B5EF4-FFF2-40B4-BE49-F238E27FC236}">
                <a16:creationId xmlns:a16="http://schemas.microsoft.com/office/drawing/2014/main" id="{EBBF5499-9A70-4846-B98E-316EC17F9F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7" name="Espace réservé d’image 13">
            <a:extLst>
              <a:ext uri="{FF2B5EF4-FFF2-40B4-BE49-F238E27FC236}">
                <a16:creationId xmlns:a16="http://schemas.microsoft.com/office/drawing/2014/main" id="{C7A79F30-D473-48F6-9AC2-286C7B70F3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6256" y="4059936"/>
            <a:ext cx="2807208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quizz 50 ans CCETT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0991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drumroll.wav"/>
          </p:stSnd>
        </p:sndAc>
      </p:transition>
    </mc:Choice>
    <mc:Fallback xmlns="">
      <p:transition spd="slow">
        <p:pull/>
        <p:sndAc>
          <p:stSnd>
            <p:snd r:embed="rId3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B910AFBC-7932-43F4-ABEA-C89B2698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857251"/>
            <a:ext cx="5914937" cy="2076450"/>
          </a:xfrm>
        </p:spPr>
        <p:txBody>
          <a:bodyPr rtlCol="0" anchor="b">
            <a:normAutofit/>
          </a:bodyPr>
          <a:lstStyle/>
          <a:p>
            <a:pPr rtl="0"/>
            <a:r>
              <a:rPr lang="fr-FR" sz="4400" noProof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Modifiez le style du titre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1178A42D-5ED2-4AB6-BE4B-41090743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0875"/>
            <a:ext cx="5914938" cy="298608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marL="228600" lvl="0" indent="-228600" rtl="0"/>
            <a:r>
              <a:rPr lang="fr-FR" sz="1800" noProof="0">
                <a:solidFill>
                  <a:schemeClr val="tx2">
                    <a:alpha val="60000"/>
                  </a:schemeClr>
                </a:solidFill>
              </a:rPr>
              <a:t>Cliquez pour modifier les styles du texte du masque</a:t>
            </a:r>
          </a:p>
        </p:txBody>
      </p:sp>
      <p:sp>
        <p:nvSpPr>
          <p:cNvPr id="29" name="Espace réservé de la date 1">
            <a:extLst>
              <a:ext uri="{FF2B5EF4-FFF2-40B4-BE49-F238E27FC236}">
                <a16:creationId xmlns:a16="http://schemas.microsoft.com/office/drawing/2014/main" id="{4D9A7D07-2BA3-438D-972B-EA578370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9375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id="{C8720583-BC84-48EB-85BC-AE71214A30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0" y="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5" name="Espace réservé d’image 23">
            <a:extLst>
              <a:ext uri="{FF2B5EF4-FFF2-40B4-BE49-F238E27FC236}">
                <a16:creationId xmlns:a16="http://schemas.microsoft.com/office/drawing/2014/main" id="{C3F0A5CD-C47A-4CDF-BE99-75F3A81B18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0" y="2286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6" name="Espace réservé d’image 23">
            <a:extLst>
              <a:ext uri="{FF2B5EF4-FFF2-40B4-BE49-F238E27FC236}">
                <a16:creationId xmlns:a16="http://schemas.microsoft.com/office/drawing/2014/main" id="{7329454B-9275-4E86-B32E-91C0DB62AA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0" y="4572000"/>
            <a:ext cx="4599432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30" name="Espace réservé du pied de page 2">
            <a:extLst>
              <a:ext uri="{FF2B5EF4-FFF2-40B4-BE49-F238E27FC236}">
                <a16:creationId xmlns:a16="http://schemas.microsoft.com/office/drawing/2014/main" id="{21E9E1BF-D594-4F96-8DBE-5A8DD51D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14800" cy="365125"/>
          </a:xfrm>
        </p:spPr>
        <p:txBody>
          <a:bodyPr rtlCol="0"/>
          <a:lstStyle>
            <a:lvl1pPr algn="l">
              <a:defRPr>
                <a:solidFill>
                  <a:schemeClr val="tx2">
                    <a:alpha val="60000"/>
                  </a:schemeClr>
                </a:solidFill>
              </a:defRPr>
            </a:lvl1pPr>
          </a:lstStyle>
          <a:p>
            <a:pPr rtl="0"/>
            <a:r>
              <a:rPr lang="fr-FR" noProof="0"/>
              <a:t>quizz 50 ans CCETT</a:t>
            </a:r>
          </a:p>
        </p:txBody>
      </p:sp>
      <p:sp>
        <p:nvSpPr>
          <p:cNvPr id="31" name="Espace réservé du numéro de diapositive 3">
            <a:extLst>
              <a:ext uri="{FF2B5EF4-FFF2-40B4-BE49-F238E27FC236}">
                <a16:creationId xmlns:a16="http://schemas.microsoft.com/office/drawing/2014/main" id="{C30FDEF8-F3F3-42D5-9EE1-EDDF18B3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9179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drumroll.wav"/>
          </p:stSnd>
        </p:sndAc>
      </p:transition>
    </mc:Choice>
    <mc:Fallback xmlns="">
      <p:transition spd="slow">
        <p:pull/>
        <p:sndAc>
          <p:stSnd>
            <p:snd r:embed="rId3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ut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BE04ED02-B678-4D1E-BEDA-7E28F9038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" y="9278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E2C5A2-B8B2-47C5-8E1B-3A97E2C9B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25" y="9278"/>
            <a:ext cx="1218895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FD8455-A2E1-40B3-B6C4-36070AF58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 useBgFill="1">
        <p:nvSpPr>
          <p:cNvPr id="8" name="Forme libre : Forme 7">
            <a:extLst>
              <a:ext uri="{FF2B5EF4-FFF2-40B4-BE49-F238E27FC236}">
                <a16:creationId xmlns:a16="http://schemas.microsoft.com/office/drawing/2014/main" id="{0F53BE70-C6B1-407C-9333-7251BDC77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186" y="9279"/>
            <a:ext cx="5770017" cy="2411171"/>
          </a:xfrm>
          <a:custGeom>
            <a:avLst/>
            <a:gdLst>
              <a:gd name="connsiteX0" fmla="*/ 0 w 5770017"/>
              <a:gd name="connsiteY0" fmla="*/ 0 h 2411171"/>
              <a:gd name="connsiteX1" fmla="*/ 5770017 w 5770017"/>
              <a:gd name="connsiteY1" fmla="*/ 0 h 2411171"/>
              <a:gd name="connsiteX2" fmla="*/ 5715824 w 5770017"/>
              <a:gd name="connsiteY2" fmla="*/ 124746 h 2411171"/>
              <a:gd name="connsiteX3" fmla="*/ 4925072 w 5770017"/>
              <a:gd name="connsiteY3" fmla="*/ 1254414 h 2411171"/>
              <a:gd name="connsiteX4" fmla="*/ 125602 w 5770017"/>
              <a:gd name="connsiteY4" fmla="*/ 1864423 h 2411171"/>
              <a:gd name="connsiteX5" fmla="*/ 0 w 5770017"/>
              <a:gd name="connsiteY5" fmla="*/ 1785927 h 241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0017" h="2411171">
                <a:moveTo>
                  <a:pt x="0" y="0"/>
                </a:moveTo>
                <a:lnTo>
                  <a:pt x="5770017" y="0"/>
                </a:lnTo>
                <a:lnTo>
                  <a:pt x="5715824" y="124746"/>
                </a:lnTo>
                <a:cubicBezTo>
                  <a:pt x="5526044" y="533784"/>
                  <a:pt x="5262460" y="917027"/>
                  <a:pt x="4925072" y="1254414"/>
                </a:cubicBezTo>
                <a:cubicBezTo>
                  <a:pt x="3623720" y="2555767"/>
                  <a:pt x="1640148" y="2759102"/>
                  <a:pt x="125602" y="1864423"/>
                </a:cubicBezTo>
                <a:lnTo>
                  <a:pt x="0" y="1785927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Cadre 8">
            <a:extLst>
              <a:ext uri="{FF2B5EF4-FFF2-40B4-BE49-F238E27FC236}">
                <a16:creationId xmlns:a16="http://schemas.microsoft.com/office/drawing/2014/main" id="{05864DDE-75C0-4BE6-93FF-A960706AD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1"/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1BC3FA0F-EAE5-4DCE-ACFF-9AD00ED39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77" y="1131641"/>
            <a:ext cx="5322618" cy="23876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fr-FR" noProof="0">
                <a:solidFill>
                  <a:srgbClr val="FFFFFF"/>
                </a:solidFill>
                <a:ea typeface="Cambria" panose="02040503050406030204" pitchFamily="18" charset="0"/>
                <a:cs typeface="Sabon Next LT" panose="020B0502040204020203" pitchFamily="2" charset="0"/>
              </a:rPr>
              <a:t>Modifiez le style du titre</a:t>
            </a:r>
          </a:p>
        </p:txBody>
      </p:sp>
      <p:sp>
        <p:nvSpPr>
          <p:cNvPr id="18" name="Espace réservé d’image 17">
            <a:extLst>
              <a:ext uri="{FF2B5EF4-FFF2-40B4-BE49-F238E27FC236}">
                <a16:creationId xmlns:a16="http://schemas.microsoft.com/office/drawing/2014/main" id="{71FA5E0E-BEE1-4976-92B1-61EF64E34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4848" y="905256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0" name="Espace réservé d’image 17">
            <a:extLst>
              <a:ext uri="{FF2B5EF4-FFF2-40B4-BE49-F238E27FC236}">
                <a16:creationId xmlns:a16="http://schemas.microsoft.com/office/drawing/2014/main" id="{03379FE8-A6CE-4F5A-BE1A-B2267589BE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4848" y="3520440"/>
            <a:ext cx="4581144" cy="2450592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DD090CA-24E8-46A7-889A-A4FDD00A33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600450"/>
            <a:ext cx="5322888" cy="2451100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23509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drumroll.wav"/>
          </p:stSnd>
        </p:sndAc>
      </p:transition>
    </mc:Choice>
    <mc:Fallback xmlns="">
      <p:transition spd="slow">
        <p:pull/>
        <p:sndAc>
          <p:stSnd>
            <p:snd r:embed="rId3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ronologie de graphique d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quizz 50 ans CCETT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drumroll.wav"/>
          </p:stSnd>
        </p:sndAc>
      </p:transition>
    </mc:Choice>
    <mc:Fallback xmlns="">
      <p:transition spd="slow">
        <p:pull/>
        <p:sndAc>
          <p:stSnd>
            <p:snd r:embed="rId3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 11">
            <a:extLst>
              <a:ext uri="{FF2B5EF4-FFF2-40B4-BE49-F238E27FC236}">
                <a16:creationId xmlns:a16="http://schemas.microsoft.com/office/drawing/2014/main" id="{F03B5BF0-238D-481F-A15B-206D1E2FE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 useBgFill="1">
        <p:nvSpPr>
          <p:cNvPr id="13" name="Rectangle 12">
            <a:extLst>
              <a:ext uri="{FF2B5EF4-FFF2-40B4-BE49-F238E27FC236}">
                <a16:creationId xmlns:a16="http://schemas.microsoft.com/office/drawing/2014/main" id="{7578E43B-8F1B-4CBD-B09E-5AD9A247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Cadre 13">
            <a:extLst>
              <a:ext uri="{FF2B5EF4-FFF2-40B4-BE49-F238E27FC236}">
                <a16:creationId xmlns:a16="http://schemas.microsoft.com/office/drawing/2014/main" id="{737C17C2-E2A6-4219-AE02-C8EAF943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89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0" name="Espace réservé d’image 19">
            <a:extLst>
              <a:ext uri="{FF2B5EF4-FFF2-40B4-BE49-F238E27FC236}">
                <a16:creationId xmlns:a16="http://schemas.microsoft.com/office/drawing/2014/main" id="{AE7BC3CE-3806-41F3-B4F6-EBB2C3E9E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" y="484632"/>
            <a:ext cx="12179808" cy="590702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DC036CF-E92D-4E80-8E6B-1B06EDDF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016"/>
            <a:ext cx="4800600" cy="3749040"/>
          </a:xfrm>
        </p:spPr>
        <p:txBody>
          <a:bodyPr rtlCol="0" anchor="b" anchorCtr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BADCFE1B-ABA2-4B11-B7DE-02CE383D6F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5779"/>
            <a:ext cx="4800600" cy="1066800"/>
          </a:xfrm>
        </p:spPr>
        <p:txBody>
          <a:bodyPr rtlCol="0">
            <a:normAutofit/>
          </a:bodyPr>
          <a:lstStyle>
            <a:lvl1pPr marL="228600" indent="0">
              <a:buNone/>
              <a:defRPr sz="2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quizz 50 ans CCETT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8290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drumroll.wav"/>
          </p:stSnd>
        </p:sndAc>
      </p:transition>
    </mc:Choice>
    <mc:Fallback xmlns="">
      <p:transition spd="slow">
        <p:pull/>
        <p:sndAc>
          <p:stSnd>
            <p:snd r:embed="rId3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1B84B862-7F1F-4B98-B437-936D8A73A9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664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6" name="Espace réservé d’image 14">
            <a:extLst>
              <a:ext uri="{FF2B5EF4-FFF2-40B4-BE49-F238E27FC236}">
                <a16:creationId xmlns:a16="http://schemas.microsoft.com/office/drawing/2014/main" id="{C76B23B2-3605-4292-9F96-F34651B68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8728" y="2240280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7" name="Espace réservé d’image 14">
            <a:extLst>
              <a:ext uri="{FF2B5EF4-FFF2-40B4-BE49-F238E27FC236}">
                <a16:creationId xmlns:a16="http://schemas.microsoft.com/office/drawing/2014/main" id="{AB1E9EC3-2FB6-4E1C-8211-306450FDE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5936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18" name="Espace réservé d’image 14">
            <a:extLst>
              <a:ext uri="{FF2B5EF4-FFF2-40B4-BE49-F238E27FC236}">
                <a16:creationId xmlns:a16="http://schemas.microsoft.com/office/drawing/2014/main" id="{F3628146-045F-4FBC-A365-3D1D4B3DA6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3144" y="2267712"/>
            <a:ext cx="2286000" cy="2322576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B50972B-CA23-4B92-987F-EE48ECCFF5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1363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3" name="Espace réservé du texte 19">
            <a:extLst>
              <a:ext uri="{FF2B5EF4-FFF2-40B4-BE49-F238E27FC236}">
                <a16:creationId xmlns:a16="http://schemas.microsoft.com/office/drawing/2014/main" id="{8DE19225-DA72-4A39-8CFD-695BFBB93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664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4" name="Espace réservé du texte 19">
            <a:extLst>
              <a:ext uri="{FF2B5EF4-FFF2-40B4-BE49-F238E27FC236}">
                <a16:creationId xmlns:a16="http://schemas.microsoft.com/office/drawing/2014/main" id="{E66A7C97-DBB6-4333-B12F-E26C38E69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8728" y="4733925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5" name="Espace réservé du texte 19">
            <a:extLst>
              <a:ext uri="{FF2B5EF4-FFF2-40B4-BE49-F238E27FC236}">
                <a16:creationId xmlns:a16="http://schemas.microsoft.com/office/drawing/2014/main" id="{041FA0B5-660E-478A-AF8A-196DBD6AE4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029" y="53431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6" name="Espace réservé du texte 19">
            <a:extLst>
              <a:ext uri="{FF2B5EF4-FFF2-40B4-BE49-F238E27FC236}">
                <a16:creationId xmlns:a16="http://schemas.microsoft.com/office/drawing/2014/main" id="{77C92085-3D01-44E4-BA12-E39F1EA0AC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973" y="4733544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7" name="Espace réservé du texte 19">
            <a:extLst>
              <a:ext uri="{FF2B5EF4-FFF2-40B4-BE49-F238E27FC236}">
                <a16:creationId xmlns:a16="http://schemas.microsoft.com/office/drawing/2014/main" id="{35DA97BC-7224-440A-A227-8F4A101804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7274" y="5342763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28" name="Espace réservé du texte 19">
            <a:extLst>
              <a:ext uri="{FF2B5EF4-FFF2-40B4-BE49-F238E27FC236}">
                <a16:creationId xmlns:a16="http://schemas.microsoft.com/office/drawing/2014/main" id="{C236524B-4724-42FA-A2B2-33566478FD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64639" y="4737100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2000">
                <a:latin typeface="+mj-lt"/>
              </a:defRPr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29" name="Espace réservé du texte 19">
            <a:extLst>
              <a:ext uri="{FF2B5EF4-FFF2-40B4-BE49-F238E27FC236}">
                <a16:creationId xmlns:a16="http://schemas.microsoft.com/office/drawing/2014/main" id="{5F7DE4ED-8F4D-465C-86B4-2372AE291F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63940" y="5346319"/>
            <a:ext cx="2286000" cy="590550"/>
          </a:xfrm>
        </p:spPr>
        <p:txBody>
          <a:bodyPr rtlCol="0">
            <a:normAutofit/>
          </a:bodyPr>
          <a:lstStyle>
            <a:lvl1pPr marL="0" indent="0" defTabSz="0">
              <a:spcBef>
                <a:spcPts val="0"/>
              </a:spcBef>
              <a:buNone/>
              <a:defRPr sz="1600"/>
            </a:lvl1pPr>
            <a:lvl2pPr marL="571500" indent="0">
              <a:buNone/>
              <a:defRPr/>
            </a:lvl2pPr>
            <a:lvl3pPr marL="1028700" indent="0">
              <a:buNone/>
              <a:defRPr/>
            </a:lvl3pPr>
            <a:lvl4pPr marL="1428750" indent="0">
              <a:buNone/>
              <a:defRPr/>
            </a:lvl4pPr>
            <a:lvl5pPr marL="1885950" indent="0">
              <a:buNone/>
              <a:defRPr/>
            </a:lvl5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quizz 50 ans CCETT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8045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drumroll.wav"/>
          </p:stSnd>
        </p:sndAc>
      </p:transition>
    </mc:Choice>
    <mc:Fallback xmlns="">
      <p:transition spd="slow">
        <p:pull/>
        <p:sndAc>
          <p:stSnd>
            <p:snd r:embed="rId3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 colonnes (diapositive de comparais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60320"/>
            <a:ext cx="5157787" cy="3446463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60320"/>
            <a:ext cx="5183188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8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8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8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8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8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quizz 50 ans CCETT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351C83D0-CBAB-4E41-89AB-89FF36D3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9C302BB0-D231-4195-8083-264C01DF99B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2011680"/>
            <a:ext cx="5157787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5B2A70FA-99E0-466C-AC57-33C48353BB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9027" y="2011680"/>
            <a:ext cx="5183187" cy="530352"/>
          </a:xfrm>
        </p:spPr>
        <p:txBody>
          <a:bodyPr rtlCol="0" anchor="t" anchorCtr="0">
            <a:noAutofit/>
          </a:bodyPr>
          <a:lstStyle>
            <a:lvl1pPr marL="0" indent="0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drumroll.wav"/>
          </p:stSnd>
        </p:sndAc>
      </p:transition>
    </mc:Choice>
    <mc:Fallback xmlns="">
      <p:transition spd="slow">
        <p:pull/>
        <p:sndAc>
          <p:stSnd>
            <p:snd r:embed="rId3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32588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04360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04360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422881CE-A366-4A3A-AE00-9B14BEFE4A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68934" y="2011680"/>
            <a:ext cx="3383280" cy="530352"/>
          </a:xfrm>
        </p:spPr>
        <p:txBody>
          <a:bodyPr rtlCol="0" anchor="t" anchorCtr="0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3CF16E98-73C9-47B5-B88B-9120BEB9F0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68934" y="2560320"/>
            <a:ext cx="3383280" cy="3446463"/>
          </a:xfrm>
        </p:spPr>
        <p:txBody>
          <a:bodyPr rtlCol="0">
            <a:normAutofit/>
          </a:bodyPr>
          <a:lstStyle>
            <a:lvl1pPr>
              <a:buClr>
                <a:schemeClr val="tx2">
                  <a:lumMod val="50000"/>
                  <a:lumOff val="50000"/>
                </a:schemeClr>
              </a:buClr>
              <a:defRPr sz="1400"/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400"/>
            </a:lvl2pPr>
            <a:lvl3pPr>
              <a:buClr>
                <a:schemeClr val="tx2">
                  <a:lumMod val="50000"/>
                  <a:lumOff val="50000"/>
                </a:schemeClr>
              </a:buClr>
              <a:defRPr sz="1400"/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400"/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quizz 50 ans CCETT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844951-7827-47D4-8276-7DDE1FA7D85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588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1" name="drumroll.wav"/>
          </p:stSnd>
        </p:sndAc>
      </p:transition>
    </mc:Choice>
    <mc:Fallback xmlns="">
      <p:transition spd="slow">
        <p:pull/>
        <p:sndAc>
          <p:stSnd>
            <p:snd r:embed="rId3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dre 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>
                <a:solidFill>
                  <a:srgbClr val="FFFFFF"/>
                </a:solidFill>
              </a:rPr>
              <a:t>quizz 50 ans CCETT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rtl="0"/>
            <a:fld id="{28844951-7827-47D4-8276-7DDE1FA7D85A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9" r:id="rId3"/>
    <p:sldLayoutId id="2147483698" r:id="rId4"/>
    <p:sldLayoutId id="2147483686" r:id="rId5"/>
    <p:sldLayoutId id="2147483700" r:id="rId6"/>
    <p:sldLayoutId id="2147483705" r:id="rId7"/>
    <p:sldLayoutId id="2147483689" r:id="rId8"/>
    <p:sldLayoutId id="2147483704" r:id="rId9"/>
    <p:sldLayoutId id="2147483702" r:id="rId10"/>
    <p:sldLayoutId id="2147483701" r:id="rId11"/>
    <p:sldLayoutId id="2147483703" r:id="rId12"/>
    <p:sldLayoutId id="2147483685" r:id="rId13"/>
    <p:sldLayoutId id="2147483687" r:id="rId14"/>
    <p:sldLayoutId id="2147483688" r:id="rId15"/>
    <p:sldLayoutId id="2147483690" r:id="rId16"/>
    <p:sldLayoutId id="2147483692" r:id="rId17"/>
    <p:sldLayoutId id="2147483693" r:id="rId18"/>
  </p:sldLayoutIdLst>
  <mc:AlternateContent xmlns:mc="http://schemas.openxmlformats.org/markup-compatibility/2006" xmlns:p14="http://schemas.microsoft.com/office/powerpoint/2010/main">
    <mc:Choice Requires="p14">
      <p:transition spd="slow" p14:dur="3000">
        <p:pull/>
        <p:sndAc>
          <p:stSnd>
            <p:snd r:embed="rId20" name="drumroll.wav"/>
          </p:stSnd>
        </p:sndAc>
      </p:transition>
    </mc:Choice>
    <mc:Fallback xmlns="">
      <p:transition spd="slow">
        <p:pull/>
        <p:sndAc>
          <p:stSnd>
            <p:snd r:embed="rId21" name="drumroll.wav"/>
          </p:stSnd>
        </p:sndAc>
      </p:transition>
    </mc:Fallback>
  </mc:AlternateContent>
  <p:hf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32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E9A7C78-91FD-4B88-953D-5A4363761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50" y="1121700"/>
            <a:ext cx="9144000" cy="2387600"/>
          </a:xfrm>
        </p:spPr>
        <p:txBody>
          <a:bodyPr rtlCol="0" anchor="b" anchorCtr="0"/>
          <a:lstStyle/>
          <a:p>
            <a:pPr rtl="0"/>
            <a:r>
              <a:rPr lang="fr-FR" dirty="0"/>
              <a:t>Quizz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AD04BED3-CF2E-4CAD-8CE8-ED3ED12AE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175" y="3600450"/>
            <a:ext cx="9144000" cy="2451100"/>
          </a:xfrm>
        </p:spPr>
        <p:txBody>
          <a:bodyPr rtlCol="0"/>
          <a:lstStyle/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358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8323790-9ED3-B8D2-EDD6-6CD0894A631C}"/>
              </a:ext>
            </a:extLst>
          </p:cNvPr>
          <p:cNvSpPr txBox="1"/>
          <p:nvPr/>
        </p:nvSpPr>
        <p:spPr>
          <a:xfrm>
            <a:off x="600269" y="2815126"/>
            <a:ext cx="109914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Rép</a:t>
            </a:r>
            <a:r>
              <a:rPr lang="fr-FR" sz="4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 :</a:t>
            </a:r>
          </a:p>
          <a:p>
            <a:r>
              <a:rPr lang="fr-FR" sz="4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avec le centre hospitalier de Rennes  </a:t>
            </a:r>
            <a:endParaRPr lang="fr-FR" sz="4800" b="1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509BB45-D15F-4FF9-A315-36328D0D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10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A922FA-9BC3-14A1-80AB-2AF2A54F6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296009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B82F48C-1D89-DDA7-50D5-18DD66B6F75E}"/>
              </a:ext>
            </a:extLst>
          </p:cNvPr>
          <p:cNvSpPr txBox="1"/>
          <p:nvPr/>
        </p:nvSpPr>
        <p:spPr>
          <a:xfrm>
            <a:off x="632926" y="889528"/>
            <a:ext cx="1092614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La RAVI</a:t>
            </a:r>
          </a:p>
          <a:p>
            <a:pPr>
              <a:spcAft>
                <a:spcPts val="0"/>
              </a:spcAft>
            </a:pPr>
            <a:endParaRPr lang="fr-FR" sz="4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-1 est une représentation des documents audiovisuels interactifs ?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-2 est un acronyme d'une norme internationale de l'UIT-T ?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-3 est un plat préparé indien 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3DD88EF-65EB-FC33-6AB8-A8BD0ABC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11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822C79-8B78-6200-329C-8E0E1960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174322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B82F48C-1D89-DDA7-50D5-18DD66B6F75E}"/>
              </a:ext>
            </a:extLst>
          </p:cNvPr>
          <p:cNvSpPr txBox="1"/>
          <p:nvPr/>
        </p:nvSpPr>
        <p:spPr>
          <a:xfrm>
            <a:off x="632926" y="889528"/>
            <a:ext cx="1092614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La RAVI</a:t>
            </a:r>
          </a:p>
          <a:p>
            <a:pPr>
              <a:spcAft>
                <a:spcPts val="0"/>
              </a:spcAft>
            </a:pPr>
            <a:endParaRPr lang="fr-FR" sz="4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-1 est une représentation des documents audiovisuels interactifs ?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-2 est un acronyme d'une norme internationale de l'UIT-T ?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-3 est un plat préparé indien 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9E3B06B-A6E9-AB24-F6D8-466CF5BFB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12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E8B650-AFE1-4C1D-F85C-CC325742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251641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998B272-44EE-3525-D834-A28C7C69DC4D}"/>
              </a:ext>
            </a:extLst>
          </p:cNvPr>
          <p:cNvSpPr txBox="1"/>
          <p:nvPr/>
        </p:nvSpPr>
        <p:spPr>
          <a:xfrm>
            <a:off x="1026367" y="3244334"/>
            <a:ext cx="1032743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est une représentation des documents audiovisuels interactifs</a:t>
            </a:r>
            <a:endParaRPr lang="fr-FR" sz="4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DF48C01-AD67-3057-FBD3-F2603398D2CA}"/>
              </a:ext>
            </a:extLst>
          </p:cNvPr>
          <p:cNvSpPr txBox="1"/>
          <p:nvPr/>
        </p:nvSpPr>
        <p:spPr>
          <a:xfrm>
            <a:off x="2436068" y="1821091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Rép</a:t>
            </a:r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 :</a:t>
            </a:r>
            <a:endParaRPr lang="fr-FR" sz="44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6E6FE13-1B67-2724-698D-0A61454B8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13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80DCEB0-CBD9-B0EA-CFCA-6636AC08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353217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AE5CE89-9D60-AC37-C58D-079784A8D684}"/>
              </a:ext>
            </a:extLst>
          </p:cNvPr>
          <p:cNvSpPr txBox="1"/>
          <p:nvPr/>
        </p:nvSpPr>
        <p:spPr>
          <a:xfrm>
            <a:off x="550507" y="1351508"/>
            <a:ext cx="1098213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Le projet ESPRIT-PICA a donné naissance</a:t>
            </a:r>
          </a:p>
          <a:p>
            <a:pPr>
              <a:spcAft>
                <a:spcPts val="0"/>
              </a:spcAft>
            </a:pPr>
            <a:endParaRPr lang="fr-FR" sz="44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-1 à la norme de codage photographique JPEG ?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-2 à la norme X.25 ?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-3 à la norme HTML 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F7B5F5D-B248-D33E-5192-E02DAA61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14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32E2C39-A0BA-20AA-BF48-1A88564E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125744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AE5CE89-9D60-AC37-C58D-079784A8D684}"/>
              </a:ext>
            </a:extLst>
          </p:cNvPr>
          <p:cNvSpPr txBox="1"/>
          <p:nvPr/>
        </p:nvSpPr>
        <p:spPr>
          <a:xfrm>
            <a:off x="550507" y="1351508"/>
            <a:ext cx="1098213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Le projet ESPRIT-PICA a donné naissance</a:t>
            </a:r>
          </a:p>
          <a:p>
            <a:pPr>
              <a:spcAft>
                <a:spcPts val="0"/>
              </a:spcAft>
            </a:pPr>
            <a:endParaRPr lang="fr-FR" sz="44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-1 à la norme de codage photographique JPEG ?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-2 à la norme X.25 ?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-3 à la norme HTML 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A26C7D9-7B7D-56B7-36C8-97ECF5B1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15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AA0882-1E16-196C-36E4-292CCF7DF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215516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AF566B9-562A-3189-FFBD-8A7033D0BA83}"/>
              </a:ext>
            </a:extLst>
          </p:cNvPr>
          <p:cNvSpPr txBox="1"/>
          <p:nvPr/>
        </p:nvSpPr>
        <p:spPr>
          <a:xfrm>
            <a:off x="1129004" y="3244334"/>
            <a:ext cx="102247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à la norme de codage photographique JPEG </a:t>
            </a:r>
            <a:endParaRPr lang="fr-FR" sz="4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922FA2-2397-00EC-F228-0056002B3943}"/>
              </a:ext>
            </a:extLst>
          </p:cNvPr>
          <p:cNvSpPr txBox="1"/>
          <p:nvPr/>
        </p:nvSpPr>
        <p:spPr>
          <a:xfrm>
            <a:off x="2638230" y="1956710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Rép</a:t>
            </a:r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 :</a:t>
            </a:r>
            <a:endParaRPr lang="fr-FR" sz="44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9BA4FFC-F24B-BC7D-5F02-C9CE893A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16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48FC9E-0E49-E485-2AA4-F9D1F42F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276976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500">
        <p:cut/>
      </p:transition>
    </mc:Choice>
    <mc:Fallback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5FA85BC-1A45-601F-B5CE-C92ED58D602D}"/>
              </a:ext>
            </a:extLst>
          </p:cNvPr>
          <p:cNvSpPr txBox="1"/>
          <p:nvPr/>
        </p:nvSpPr>
        <p:spPr>
          <a:xfrm>
            <a:off x="1537218" y="920175"/>
            <a:ext cx="957554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MABLR est</a:t>
            </a:r>
          </a:p>
          <a:p>
            <a:pPr>
              <a:spcAft>
                <a:spcPts val="0"/>
              </a:spcAft>
            </a:pPr>
            <a:endParaRPr lang="fr-FR" sz="4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-1 un type de modulation utilisée en radiodiffusion terrestre et câblée ?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-2 le nom du restaurant de la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Mabilais</a:t>
            </a: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?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-3 un type de boucle locale d'abonné téléphonique 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63175F3-76C2-833E-2452-6E45012F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17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83439CD-28F6-B6F4-5A8A-307CB0093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126537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5FA85BC-1A45-601F-B5CE-C92ED58D602D}"/>
              </a:ext>
            </a:extLst>
          </p:cNvPr>
          <p:cNvSpPr txBox="1"/>
          <p:nvPr/>
        </p:nvSpPr>
        <p:spPr>
          <a:xfrm>
            <a:off x="1537218" y="920175"/>
            <a:ext cx="957554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MABLR est</a:t>
            </a:r>
          </a:p>
          <a:p>
            <a:pPr>
              <a:spcAft>
                <a:spcPts val="0"/>
              </a:spcAft>
            </a:pPr>
            <a:endParaRPr lang="fr-FR" sz="4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-1 un type de modulation utilisée en radiodiffusion terrestre et câblée ?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-2 le nom du restaurant de la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Mabilais</a:t>
            </a: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?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-3 un type de boucle locale d'abonné téléphonique 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6FA935C-1D4B-683A-F9CF-2C83BC2A6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18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965F6A6-4E0C-00A4-8B40-C579FF43D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11838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841E875-649A-F741-19B3-A0A2E63FA9B4}"/>
              </a:ext>
            </a:extLst>
          </p:cNvPr>
          <p:cNvSpPr txBox="1"/>
          <p:nvPr/>
        </p:nvSpPr>
        <p:spPr>
          <a:xfrm>
            <a:off x="1956514" y="3429000"/>
            <a:ext cx="83683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un type de modulation utilisée en radiodiffusion terrestre et câblée </a:t>
            </a:r>
            <a:endParaRPr lang="fr-FR" sz="4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C9D750-B774-CD09-D1D8-524FDFC2F192}"/>
              </a:ext>
            </a:extLst>
          </p:cNvPr>
          <p:cNvSpPr txBox="1"/>
          <p:nvPr/>
        </p:nvSpPr>
        <p:spPr>
          <a:xfrm>
            <a:off x="2600909" y="1875175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Rép</a:t>
            </a:r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 :</a:t>
            </a:r>
            <a:endParaRPr lang="fr-FR" sz="44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B2C7D21-3936-2E53-16C4-EA8871F0F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19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FF4E29-758F-3610-7636-93B03EF8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219664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B371E63-A98D-C50B-ADF3-E6535602A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E44BCDD-C91F-17B5-C488-5F06F8EF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2</a:t>
            </a:fld>
            <a:endParaRPr lang="fr-FR" noProof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043C8F6-2F9D-7242-B04A-F1DC5D8CF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705" y="789099"/>
            <a:ext cx="2370950" cy="555972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96A4765-E613-F253-265D-F5C4ADB1ACC9}"/>
              </a:ext>
            </a:extLst>
          </p:cNvPr>
          <p:cNvSpPr txBox="1"/>
          <p:nvPr/>
        </p:nvSpPr>
        <p:spPr>
          <a:xfrm>
            <a:off x="1145332" y="1066809"/>
            <a:ext cx="746526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Qu’est-ce que ceci</a:t>
            </a:r>
          </a:p>
          <a:p>
            <a:pPr algn="ctr">
              <a:spcAft>
                <a:spcPts val="0"/>
              </a:spcAft>
            </a:pPr>
            <a:endParaRPr lang="fr-FR" sz="4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-1 </a:t>
            </a:r>
            <a:r>
              <a:rPr lang="fr-FR" sz="4000" dirty="0">
                <a:latin typeface="Times New Roman" panose="02020603050405020304" pitchFamily="18" charset="0"/>
                <a:ea typeface="MS Mincho" panose="02020609040205080304" pitchFamily="49" charset="-128"/>
              </a:rPr>
              <a:t>L’emballage </a:t>
            </a:r>
            <a:r>
              <a:rPr lang="fr-FR" sz="4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du studio TV à l’IFA vu de dessus</a:t>
            </a:r>
          </a:p>
          <a:p>
            <a:pPr>
              <a:spcAft>
                <a:spcPts val="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-2 Le tablier du chef cuistot de la cantine</a:t>
            </a:r>
          </a:p>
          <a:p>
            <a:pPr>
              <a:spcAft>
                <a:spcPts val="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-3 C</a:t>
            </a:r>
            <a:r>
              <a:rPr lang="fr-FR" sz="4000" dirty="0">
                <a:latin typeface="Times New Roman" panose="02020603050405020304" pitchFamily="18" charset="0"/>
                <a:ea typeface="MS Mincho" panose="02020609040205080304" pitchFamily="49" charset="-128"/>
              </a:rPr>
              <a:t>otonnade dissimulant un tableau lors d'un vernissage</a:t>
            </a: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fr-FR" sz="4000" dirty="0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6A484047-0A6E-455E-2C55-F0C1ECF1591F}"/>
              </a:ext>
            </a:extLst>
          </p:cNvPr>
          <p:cNvSpPr/>
          <p:nvPr/>
        </p:nvSpPr>
        <p:spPr>
          <a:xfrm>
            <a:off x="7483150" y="1254652"/>
            <a:ext cx="978408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17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191B8C5-FEA7-C064-68D8-C354F7EDBB1D}"/>
              </a:ext>
            </a:extLst>
          </p:cNvPr>
          <p:cNvSpPr txBox="1"/>
          <p:nvPr/>
        </p:nvSpPr>
        <p:spPr>
          <a:xfrm>
            <a:off x="2209800" y="1569203"/>
            <a:ext cx="812929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Combien de chefs d'états en exercice ont visité le CCETT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- 1 ?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- 2 ?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- 3 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1BCD3FD-862E-4A42-636F-218E9134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20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8365AD-C0F6-F308-4D7F-97851675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319820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191B8C5-FEA7-C064-68D8-C354F7EDBB1D}"/>
              </a:ext>
            </a:extLst>
          </p:cNvPr>
          <p:cNvSpPr txBox="1"/>
          <p:nvPr/>
        </p:nvSpPr>
        <p:spPr>
          <a:xfrm>
            <a:off x="2209800" y="1569203"/>
            <a:ext cx="812929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Combien de chefs d'états en exercice ont visité le CCETT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- 1 ?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- 2 ?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- 3 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CC3B7D9-A20B-1885-4AB2-A6A46F6B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21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A11BC1-AD61-BF08-D00C-B5CA5F796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123464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6B62D10-D8C5-A20F-5B17-548431483807}"/>
              </a:ext>
            </a:extLst>
          </p:cNvPr>
          <p:cNvSpPr txBox="1"/>
          <p:nvPr/>
        </p:nvSpPr>
        <p:spPr>
          <a:xfrm>
            <a:off x="1462574" y="1788759"/>
            <a:ext cx="75321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Rép</a:t>
            </a:r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 :</a:t>
            </a:r>
            <a:endParaRPr lang="fr-FR" sz="4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2F3B40-EB12-2F28-ECC1-8BE2C350879A}"/>
              </a:ext>
            </a:extLst>
          </p:cNvPr>
          <p:cNvSpPr txBox="1"/>
          <p:nvPr/>
        </p:nvSpPr>
        <p:spPr>
          <a:xfrm>
            <a:off x="3047223" y="3272326"/>
            <a:ext cx="609755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2000" i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fr-FR" sz="24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François Mitterrand</a:t>
            </a:r>
          </a:p>
          <a:p>
            <a:r>
              <a:rPr lang="fr-FR" sz="2400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Hua </a:t>
            </a:r>
            <a:r>
              <a:rPr lang="fr-FR" sz="2400" i="1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Guofeng</a:t>
            </a:r>
            <a:endParaRPr lang="fr-FR" sz="2400" i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fr-FR" sz="2400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Pdt Azerbaïdjan</a:t>
            </a:r>
            <a:endParaRPr lang="fr-FR" sz="2400" i="1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E4CF40D-E37C-7585-00BD-F9B38E36E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22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A93FDE3-6092-87AD-7757-EA505D971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32338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F5685D9-0ABC-684D-13B9-20AFB0D4AA59}"/>
              </a:ext>
            </a:extLst>
          </p:cNvPr>
          <p:cNvSpPr txBox="1"/>
          <p:nvPr/>
        </p:nvSpPr>
        <p:spPr>
          <a:xfrm>
            <a:off x="772887" y="608191"/>
            <a:ext cx="1100234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4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Que veut dire CCETT</a:t>
            </a:r>
          </a:p>
          <a:p>
            <a:pPr>
              <a:spcAft>
                <a:spcPts val="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-1 Centre Commun d'Etudes de Télévision et de Télécommunications ?</a:t>
            </a:r>
          </a:p>
          <a:p>
            <a:pPr>
              <a:spcAft>
                <a:spcPts val="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-2 Centre Commun d'Etudes de Télédiffusion et de Télécommunications ?</a:t>
            </a:r>
          </a:p>
          <a:p>
            <a:pPr>
              <a:spcAft>
                <a:spcPts val="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-3 Centre Commun d'Etudes de Télécommunications et de Télévision ? </a:t>
            </a:r>
          </a:p>
          <a:p>
            <a:pPr>
              <a:spcAft>
                <a:spcPts val="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-4 Centre Commun d'Etudes de Télécommunications et de Télédiffusion 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54B99A-48A2-AC80-7039-68D51B37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23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F87AF2-DC63-E3F6-BA5B-417E884F8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199483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F5685D9-0ABC-684D-13B9-20AFB0D4AA59}"/>
              </a:ext>
            </a:extLst>
          </p:cNvPr>
          <p:cNvSpPr txBox="1"/>
          <p:nvPr/>
        </p:nvSpPr>
        <p:spPr>
          <a:xfrm>
            <a:off x="772887" y="608191"/>
            <a:ext cx="1100234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4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Que veut dire CCETT</a:t>
            </a:r>
          </a:p>
          <a:p>
            <a:pPr>
              <a:spcAft>
                <a:spcPts val="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-1 Centre Commun d'Etudes de Télévision et de Télécommunications ?</a:t>
            </a:r>
          </a:p>
          <a:p>
            <a:pPr>
              <a:spcAft>
                <a:spcPts val="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-2 Centre Commun d'Etudes de Télédiffusion et de Télécommunications ?</a:t>
            </a:r>
          </a:p>
          <a:p>
            <a:pPr>
              <a:spcAft>
                <a:spcPts val="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-3 Centre Commun d'Etudes de Télécommunications et de Télévision ? </a:t>
            </a:r>
          </a:p>
          <a:p>
            <a:pPr>
              <a:spcAft>
                <a:spcPts val="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-4 Centre Commun d'Etudes de Télécommunications et de Télédiffusion 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366C32A-441D-4A1E-D101-AEDFE512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24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1D0F8C-DB07-A311-94E2-88118BEC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360636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70B1E3E-1F36-A0EA-ED22-0908BBDCBB25}"/>
              </a:ext>
            </a:extLst>
          </p:cNvPr>
          <p:cNvSpPr txBox="1"/>
          <p:nvPr/>
        </p:nvSpPr>
        <p:spPr>
          <a:xfrm>
            <a:off x="1195484" y="2698206"/>
            <a:ext cx="980103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-1 Centre Commun d'Etudes de Télévision et de Télécommunications  au début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-2 Centre Commun d'Etudes de Télédiffusion  et de Télécommunications  à la fin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081486-216A-3DB1-C3A7-94F381FE5434}"/>
              </a:ext>
            </a:extLst>
          </p:cNvPr>
          <p:cNvSpPr txBox="1"/>
          <p:nvPr/>
        </p:nvSpPr>
        <p:spPr>
          <a:xfrm>
            <a:off x="2443065" y="1079632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Rép</a:t>
            </a:r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 &amp; 2 :</a:t>
            </a:r>
            <a:endParaRPr lang="fr-FR" sz="44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607701-84FB-4D61-4D8A-F5CE1247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25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FDE791-A974-EC89-E53B-7BFCA2F6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246528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>
        <p:cut/>
      </p:transition>
    </mc:Choice>
    <mc:Fallback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01EF5431-405C-5221-526C-1103296C52C9}"/>
              </a:ext>
            </a:extLst>
          </p:cNvPr>
          <p:cNvSpPr txBox="1"/>
          <p:nvPr/>
        </p:nvSpPr>
        <p:spPr>
          <a:xfrm>
            <a:off x="838200" y="1149326"/>
            <a:ext cx="1062912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Combien de sites le CCETT a-t-il occupé ?</a:t>
            </a:r>
          </a:p>
          <a:p>
            <a:pPr>
              <a:spcAft>
                <a:spcPts val="0"/>
              </a:spcAft>
            </a:pPr>
            <a:endParaRPr lang="fr-FR" sz="44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-1  3 ou moins 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-2  4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-3  5 ou plus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CC13BA8-770C-EA28-A892-2D81D833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26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44064B-9280-3D5D-6DA5-0FAA1E239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81404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01EF5431-405C-5221-526C-1103296C52C9}"/>
              </a:ext>
            </a:extLst>
          </p:cNvPr>
          <p:cNvSpPr txBox="1"/>
          <p:nvPr/>
        </p:nvSpPr>
        <p:spPr>
          <a:xfrm>
            <a:off x="838200" y="1149326"/>
            <a:ext cx="1062912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Combien de sites le CCETT a-t-il occupé ?</a:t>
            </a:r>
          </a:p>
          <a:p>
            <a:pPr>
              <a:spcAft>
                <a:spcPts val="0"/>
              </a:spcAft>
            </a:pPr>
            <a:endParaRPr lang="fr-FR" sz="44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-1  3 ou moins 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-2  4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-3  5 ou plus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2908476-A51A-44C6-516F-855D4938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27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D085D5-7B8B-7591-A6B4-934AF18A2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28498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25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0EE3886-A363-B987-C08E-5EEC1C2EF2D9}"/>
              </a:ext>
            </a:extLst>
          </p:cNvPr>
          <p:cNvSpPr txBox="1"/>
          <p:nvPr/>
        </p:nvSpPr>
        <p:spPr>
          <a:xfrm>
            <a:off x="3048778" y="3244334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-3  5 ou plus</a:t>
            </a:r>
            <a:endParaRPr lang="fr-FR" sz="4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9434669-9667-3C6F-B3D3-58984B4F42C9}"/>
              </a:ext>
            </a:extLst>
          </p:cNvPr>
          <p:cNvSpPr txBox="1"/>
          <p:nvPr/>
        </p:nvSpPr>
        <p:spPr>
          <a:xfrm>
            <a:off x="2750198" y="1651814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Rép</a:t>
            </a:r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44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3 :</a:t>
            </a:r>
            <a:endParaRPr lang="fr-FR" sz="44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7493D64-0AC4-9D54-5CBF-6D0CC6C3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28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83D289-54C0-603E-B593-43B88EB7F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373266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D80BCAD-75E4-CB60-D581-2392ECD5BE9D}"/>
              </a:ext>
            </a:extLst>
          </p:cNvPr>
          <p:cNvSpPr txBox="1"/>
          <p:nvPr/>
        </p:nvSpPr>
        <p:spPr>
          <a:xfrm>
            <a:off x="838200" y="1393381"/>
            <a:ext cx="1036631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Que signifie DAB ?</a:t>
            </a:r>
          </a:p>
          <a:p>
            <a:pPr algn="ctr">
              <a:spcAft>
                <a:spcPts val="0"/>
              </a:spcAft>
            </a:pPr>
            <a:endParaRPr lang="fr-FR" sz="44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-1 Digital Audio  Broadcast ?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-2 Directeur A Bretelles ? 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-3 Données Avec Bruit ?</a:t>
            </a:r>
          </a:p>
          <a:p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-4 Distribution Automatique de Billets</a:t>
            </a:r>
            <a:endParaRPr lang="fr-FR" sz="44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C180321-C048-C6A0-1E1E-4A991249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29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848582-9A23-D051-B507-B105439F3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403439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B371E63-A98D-C50B-ADF3-E6535602A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E44BCDD-C91F-17B5-C488-5F06F8EF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3</a:t>
            </a:fld>
            <a:endParaRPr lang="fr-FR" noProof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043C8F6-2F9D-7242-B04A-F1DC5D8CF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705" y="789099"/>
            <a:ext cx="2370950" cy="555972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96A4765-E613-F253-265D-F5C4ADB1ACC9}"/>
              </a:ext>
            </a:extLst>
          </p:cNvPr>
          <p:cNvSpPr txBox="1"/>
          <p:nvPr/>
        </p:nvSpPr>
        <p:spPr>
          <a:xfrm>
            <a:off x="1145332" y="1066809"/>
            <a:ext cx="746526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Qu’est-ce que ceci</a:t>
            </a:r>
          </a:p>
          <a:p>
            <a:pPr algn="ctr">
              <a:spcAft>
                <a:spcPts val="0"/>
              </a:spcAft>
            </a:pPr>
            <a:endParaRPr lang="fr-FR" sz="4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-1 </a:t>
            </a:r>
            <a:r>
              <a:rPr lang="fr-FR" sz="4000" dirty="0">
                <a:latin typeface="Times New Roman" panose="02020603050405020304" pitchFamily="18" charset="0"/>
                <a:ea typeface="MS Mincho" panose="02020609040205080304" pitchFamily="49" charset="-128"/>
              </a:rPr>
              <a:t>L’emballage </a:t>
            </a:r>
            <a:r>
              <a:rPr lang="fr-FR" sz="4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du studio TV à l’IFA vu de dessus</a:t>
            </a:r>
          </a:p>
          <a:p>
            <a:pPr>
              <a:spcAft>
                <a:spcPts val="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-2 Le tablier du chef cuistot de la cantine</a:t>
            </a:r>
          </a:p>
          <a:p>
            <a:pPr>
              <a:spcAft>
                <a:spcPts val="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-3 C</a:t>
            </a:r>
            <a:r>
              <a:rPr lang="fr-FR" sz="4000" dirty="0">
                <a:latin typeface="Times New Roman" panose="02020603050405020304" pitchFamily="18" charset="0"/>
                <a:ea typeface="MS Mincho" panose="02020609040205080304" pitchFamily="49" charset="-128"/>
              </a:rPr>
              <a:t>otonnade dissimulant un tableau lors d'un vernissage</a:t>
            </a:r>
            <a:r>
              <a:rPr lang="fr-F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fr-FR" sz="4000" dirty="0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6A484047-0A6E-455E-2C55-F0C1ECF1591F}"/>
              </a:ext>
            </a:extLst>
          </p:cNvPr>
          <p:cNvSpPr/>
          <p:nvPr/>
        </p:nvSpPr>
        <p:spPr>
          <a:xfrm>
            <a:off x="7483150" y="1254652"/>
            <a:ext cx="978408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16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stSnd>
            <p:snd r:embed="rId2" name="drumroll.wav"/>
          </p:stSnd>
        </p:sndAc>
      </p:transition>
    </mc:Choice>
    <mc:Fallback>
      <p:transition>
        <p:cut/>
        <p:sndAc>
          <p:stSnd>
            <p:snd r:embed="rId2" name="drumroll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D80BCAD-75E4-CB60-D581-2392ECD5BE9D}"/>
              </a:ext>
            </a:extLst>
          </p:cNvPr>
          <p:cNvSpPr txBox="1"/>
          <p:nvPr/>
        </p:nvSpPr>
        <p:spPr>
          <a:xfrm>
            <a:off x="838200" y="1393381"/>
            <a:ext cx="1036631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Que signifie DAB ?</a:t>
            </a:r>
          </a:p>
          <a:p>
            <a:pPr algn="ctr">
              <a:spcAft>
                <a:spcPts val="0"/>
              </a:spcAft>
            </a:pPr>
            <a:endParaRPr lang="fr-FR" sz="44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-1 Digital Audio  Broadcast ?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-2 Directeur A Bretelles ? 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-3 Données Avec Bruit ?</a:t>
            </a:r>
          </a:p>
          <a:p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-4 Distribution Automatique de Billets</a:t>
            </a:r>
            <a:endParaRPr lang="fr-FR" sz="44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296463E-E518-D469-53D5-F1DD38EE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30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6F4BA1-7559-BE68-C0E8-705A1BC1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21179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D329F83-BFE7-B42A-CD87-794046157467}"/>
              </a:ext>
            </a:extLst>
          </p:cNvPr>
          <p:cNvSpPr txBox="1"/>
          <p:nvPr/>
        </p:nvSpPr>
        <p:spPr>
          <a:xfrm>
            <a:off x="2146041" y="3177074"/>
            <a:ext cx="84162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Digital Audio  Broadcast</a:t>
            </a:r>
          </a:p>
          <a:p>
            <a:r>
              <a:rPr lang="fr-FR" sz="4400" dirty="0">
                <a:latin typeface="Times New Roman" panose="02020603050405020304" pitchFamily="18" charset="0"/>
                <a:ea typeface="MS Mincho" panose="02020609040205080304" pitchFamily="49" charset="-128"/>
              </a:rPr>
              <a:t>Distributeur Automatique de Billets</a:t>
            </a:r>
          </a:p>
          <a:p>
            <a:r>
              <a:rPr lang="fr-FR" sz="2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Et aussi </a:t>
            </a:r>
            <a:r>
              <a:rPr lang="fr-FR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Directeur </a:t>
            </a:r>
            <a:r>
              <a:rPr lang="fr-FR" sz="2800" b="1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A</a:t>
            </a:r>
            <a:r>
              <a:rPr lang="fr-FR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Bretelles </a:t>
            </a:r>
            <a:r>
              <a:rPr lang="fr-FR" sz="2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dans la communauté des anciens du CCETT</a:t>
            </a:r>
            <a:r>
              <a:rPr lang="fr-FR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fr-FR" sz="2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B77B84-64C8-F0E8-77E4-953EE56D62E8}"/>
              </a:ext>
            </a:extLst>
          </p:cNvPr>
          <p:cNvSpPr txBox="1"/>
          <p:nvPr/>
        </p:nvSpPr>
        <p:spPr>
          <a:xfrm>
            <a:off x="2694215" y="1854073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Rép</a:t>
            </a:r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 et 4 :</a:t>
            </a:r>
            <a:endParaRPr lang="fr-FR" sz="44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8BE8521-98B8-8899-8EC1-A2795BDE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31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D1C1D9-BDD9-8F8A-D243-D597A26E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307121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D7C6973-F293-BC74-6FFA-84B630562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844" y="2486704"/>
            <a:ext cx="5352992" cy="370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B7720CF-0F47-2024-DCB3-0B1B26A22D30}"/>
              </a:ext>
            </a:extLst>
          </p:cNvPr>
          <p:cNvSpPr txBox="1"/>
          <p:nvPr/>
        </p:nvSpPr>
        <p:spPr>
          <a:xfrm>
            <a:off x="690464" y="1251963"/>
            <a:ext cx="1091681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44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Combien de Japonais sur cette photo ?</a:t>
            </a:r>
          </a:p>
          <a:p>
            <a:pPr>
              <a:spcAft>
                <a:spcPts val="0"/>
              </a:spcAft>
            </a:pPr>
            <a:endParaRPr lang="fr-FR" sz="4400" b="1" u="sng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	- 1 ?</a:t>
            </a:r>
            <a:endParaRPr lang="fr-FR" sz="4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	- 2 ?</a:t>
            </a:r>
            <a:endParaRPr lang="fr-FR" sz="4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	- 3 ?</a:t>
            </a:r>
            <a:endParaRPr lang="fr-FR" sz="4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F42C695-DF5B-1FCF-DF04-57FD7C732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32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3380DF1-0BAE-F796-DF6E-292B29EE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168768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D7C6973-F293-BC74-6FFA-84B630562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844" y="2486704"/>
            <a:ext cx="5352992" cy="370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B7720CF-0F47-2024-DCB3-0B1B26A22D30}"/>
              </a:ext>
            </a:extLst>
          </p:cNvPr>
          <p:cNvSpPr txBox="1"/>
          <p:nvPr/>
        </p:nvSpPr>
        <p:spPr>
          <a:xfrm>
            <a:off x="690464" y="1251963"/>
            <a:ext cx="1091681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44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Combien de Japonais sur cette photo ?</a:t>
            </a:r>
          </a:p>
          <a:p>
            <a:pPr>
              <a:spcAft>
                <a:spcPts val="0"/>
              </a:spcAft>
            </a:pPr>
            <a:endParaRPr lang="fr-FR" sz="4400" b="1" u="sng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	- 1 ?</a:t>
            </a:r>
            <a:endParaRPr lang="fr-FR" sz="4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	- 2 ?</a:t>
            </a:r>
            <a:endParaRPr lang="fr-FR" sz="4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	- 3 ?</a:t>
            </a:r>
            <a:endParaRPr lang="fr-FR" sz="4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24616B7-47A7-E1B3-C358-5085AF18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33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B9DEC4-5AA6-5A40-CF47-336032A4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344398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D39A821-D761-8C55-6C28-65CD9F20D4BD}"/>
              </a:ext>
            </a:extLst>
          </p:cNvPr>
          <p:cNvSpPr txBox="1"/>
          <p:nvPr/>
        </p:nvSpPr>
        <p:spPr>
          <a:xfrm>
            <a:off x="3047223" y="3244334"/>
            <a:ext cx="6097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Rép</a:t>
            </a:r>
            <a:r>
              <a:rPr lang="fr-FR" sz="60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 : 2</a:t>
            </a:r>
            <a:endParaRPr lang="fr-FR" sz="60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2275897-D360-6BD8-FF4F-A113D5D0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34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A93F17-235C-FCB3-C07B-DCF9294FA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103089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750">
        <p:cut/>
      </p:transition>
    </mc:Choice>
    <mc:Fallback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86B93FE-22F1-574A-3BDA-7B365F113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17" y="1381248"/>
            <a:ext cx="3421160" cy="255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02E1C04-4D33-A84B-93BD-CB8EE05FA3CE}"/>
              </a:ext>
            </a:extLst>
          </p:cNvPr>
          <p:cNvSpPr txBox="1"/>
          <p:nvPr/>
        </p:nvSpPr>
        <p:spPr>
          <a:xfrm>
            <a:off x="352166" y="667236"/>
            <a:ext cx="931434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44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Que représente la photo ?</a:t>
            </a:r>
          </a:p>
          <a:p>
            <a:pPr>
              <a:spcAft>
                <a:spcPts val="0"/>
              </a:spcAft>
            </a:pPr>
            <a:endParaRPr lang="fr-FR" sz="4400" i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endParaRPr lang="fr-FR" sz="44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endParaRPr lang="fr-FR" sz="4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-1 Le DAB ne marche plus ?</a:t>
            </a:r>
            <a:endParaRPr lang="fr-FR" sz="40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-2 La voiture a pris un coup de trottoir ?</a:t>
            </a:r>
            <a:endParaRPr lang="fr-FR" sz="40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-3 On récupère l'argent planqué dans un double fond pour les placer en Suisse ?</a:t>
            </a:r>
            <a:endParaRPr lang="fr-FR" sz="40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C955B42-0230-01E6-F1D6-7F2D4F52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35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931A5F0-BDA2-2F48-6F4C-0EC25D7F0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393199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86B93FE-22F1-574A-3BDA-7B365F113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17" y="1381248"/>
            <a:ext cx="3421160" cy="255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02E1C04-4D33-A84B-93BD-CB8EE05FA3CE}"/>
              </a:ext>
            </a:extLst>
          </p:cNvPr>
          <p:cNvSpPr txBox="1"/>
          <p:nvPr/>
        </p:nvSpPr>
        <p:spPr>
          <a:xfrm>
            <a:off x="667853" y="657906"/>
            <a:ext cx="931434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44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Que représente la photo ?</a:t>
            </a:r>
          </a:p>
          <a:p>
            <a:pPr>
              <a:spcAft>
                <a:spcPts val="0"/>
              </a:spcAft>
            </a:pPr>
            <a:endParaRPr lang="fr-FR" sz="4400" i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endParaRPr lang="fr-FR" sz="44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endParaRPr lang="fr-FR" sz="4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-1 Le DAB ne marche plus ?</a:t>
            </a:r>
            <a:endParaRPr lang="fr-FR" sz="40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-2 La voiture a pris un coup de trottoir ?</a:t>
            </a:r>
            <a:endParaRPr lang="fr-FR" sz="40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0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-3 On récupère l'argent planqué dans un double fond pour les placer en Suisse ?</a:t>
            </a:r>
            <a:endParaRPr lang="fr-FR" sz="40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65E8914-4D83-10C9-CAA3-1742F0C0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36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D9ADF65-C00C-4052-529F-0C2FFEE9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17550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5C84E80-652A-8022-75CC-D0EEB244ADD2}"/>
              </a:ext>
            </a:extLst>
          </p:cNvPr>
          <p:cNvSpPr txBox="1"/>
          <p:nvPr/>
        </p:nvSpPr>
        <p:spPr>
          <a:xfrm>
            <a:off x="2347427" y="1592816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Rép</a:t>
            </a:r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 :</a:t>
            </a:r>
            <a:endParaRPr lang="fr-FR" sz="4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4F457B9-9E1D-D560-0AA3-286A36E45CE4}"/>
              </a:ext>
            </a:extLst>
          </p:cNvPr>
          <p:cNvSpPr txBox="1"/>
          <p:nvPr/>
        </p:nvSpPr>
        <p:spPr>
          <a:xfrm>
            <a:off x="1490565" y="3726303"/>
            <a:ext cx="90623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La voiture a pris un coup de trottoir </a:t>
            </a:r>
            <a:endParaRPr lang="fr-FR" sz="44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119D88E-65B7-8292-9716-A087BB6F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37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0CA19C-CEA7-C1A2-F11D-D9A14E62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358217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D7C332B-6568-2CCE-FE99-3984608DB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439" y="2136451"/>
            <a:ext cx="5941777" cy="411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2D3B417-11C0-6ADC-EA9C-B3C0D65317E8}"/>
              </a:ext>
            </a:extLst>
          </p:cNvPr>
          <p:cNvSpPr txBox="1"/>
          <p:nvPr/>
        </p:nvSpPr>
        <p:spPr>
          <a:xfrm>
            <a:off x="453700" y="489955"/>
            <a:ext cx="1155479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fr-FR" sz="2800" b="1" dirty="0">
                <a:latin typeface="Arial" panose="020B0604020202020204" pitchFamily="34" charset="0"/>
                <a:ea typeface="MS Mincho" panose="02020609040205080304" pitchFamily="49" charset="-128"/>
              </a:rPr>
              <a:t>    </a:t>
            </a:r>
            <a:r>
              <a:rPr lang="fr-FR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Pourquoi peut-on affirmer qu’il s'agit d'une réunion DAB ?</a:t>
            </a:r>
          </a:p>
          <a:p>
            <a:pPr>
              <a:spcAft>
                <a:spcPts val="0"/>
              </a:spcAft>
            </a:pPr>
            <a:endParaRPr lang="fr-FR" sz="3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-1 au nombre de participants</a:t>
            </a:r>
            <a:endParaRPr lang="fr-FR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-2 à la nationalité du visiteur</a:t>
            </a:r>
            <a:endParaRPr lang="fr-FR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-3 à un détail vestimentaire</a:t>
            </a:r>
            <a:endParaRPr lang="fr-FR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8941D29-7D82-C884-9A61-1EBBFE3B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38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961157A-7631-926F-662F-11B3201A4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302541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randomBar dir="vert"/>
      </p:transition>
    </mc:Choice>
    <mc:Fallback>
      <p:transition spd="slow">
        <p:randomBar dir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D7C332B-6568-2CCE-FE99-3984608DB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439" y="2136451"/>
            <a:ext cx="5941777" cy="411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2D3B417-11C0-6ADC-EA9C-B3C0D65317E8}"/>
              </a:ext>
            </a:extLst>
          </p:cNvPr>
          <p:cNvSpPr txBox="1"/>
          <p:nvPr/>
        </p:nvSpPr>
        <p:spPr>
          <a:xfrm>
            <a:off x="453700" y="489955"/>
            <a:ext cx="1155479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fr-FR" sz="2800" b="1" dirty="0">
                <a:latin typeface="Arial" panose="020B0604020202020204" pitchFamily="34" charset="0"/>
                <a:ea typeface="MS Mincho" panose="02020609040205080304" pitchFamily="49" charset="-128"/>
              </a:rPr>
              <a:t>    </a:t>
            </a:r>
            <a:r>
              <a:rPr lang="fr-FR" sz="2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Pourquoi peut-on affirmer qu’il s'agit d'une réunion DAB ?</a:t>
            </a:r>
          </a:p>
          <a:p>
            <a:pPr>
              <a:spcAft>
                <a:spcPts val="0"/>
              </a:spcAft>
            </a:pPr>
            <a:endParaRPr lang="fr-FR" sz="3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-1 au nombre de participants</a:t>
            </a:r>
            <a:endParaRPr lang="fr-FR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-2 à la nationalité du visiteur</a:t>
            </a:r>
            <a:endParaRPr lang="fr-FR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2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-3 à un détail vestimentaire</a:t>
            </a:r>
            <a:endParaRPr lang="fr-FR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1DBBBE1-C9CC-1E46-9514-73B4B3EB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39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B923EB-F73C-72AA-7563-9A280409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298069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4" name="drumroll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E3AD484-581A-ED27-1BBD-88B13738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4A50FB-E3F0-F423-0761-DFF59F2B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4</a:t>
            </a:fld>
            <a:endParaRPr lang="fr-FR" noProof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F087E2-74E2-1E44-BE2A-381C35D12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71" y="523783"/>
            <a:ext cx="5153032" cy="39038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CFBD0E5-98A0-EB43-A1AD-B1D2F4F0F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345" y="2214791"/>
            <a:ext cx="5280384" cy="410222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E750543-7342-C905-174D-426C916A95A3}"/>
              </a:ext>
            </a:extLst>
          </p:cNvPr>
          <p:cNvSpPr txBox="1"/>
          <p:nvPr/>
        </p:nvSpPr>
        <p:spPr>
          <a:xfrm>
            <a:off x="590207" y="4593794"/>
            <a:ext cx="60943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Dévoilement de la plaque CCETT </a:t>
            </a:r>
          </a:p>
          <a:p>
            <a:r>
              <a:rPr lang="fr-FR" sz="2800" dirty="0"/>
              <a:t>lors de l’inauguration du bâtiment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F86625-1470-39E2-A588-6849D77284B7}"/>
              </a:ext>
            </a:extLst>
          </p:cNvPr>
          <p:cNvSpPr txBox="1"/>
          <p:nvPr/>
        </p:nvSpPr>
        <p:spPr>
          <a:xfrm>
            <a:off x="590207" y="5681426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Question subsidiaire : où est-elle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B4E2330-E4CB-0E80-49C6-84BD2616C4F3}"/>
              </a:ext>
            </a:extLst>
          </p:cNvPr>
          <p:cNvSpPr txBox="1"/>
          <p:nvPr/>
        </p:nvSpPr>
        <p:spPr>
          <a:xfrm>
            <a:off x="7892143" y="1026366"/>
            <a:ext cx="2090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Rép</a:t>
            </a:r>
            <a:r>
              <a:rPr lang="fr-FR" sz="3200" b="1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8809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  <p:sndAc>
          <p:endSnd/>
        </p:sndAc>
      </p:transition>
    </mc:Choice>
    <mc:Fallback>
      <p:transition>
        <p:cut/>
        <p:sndAc>
          <p:endSnd/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AEBC921-9584-D9EF-AEBA-6705C120410E}"/>
              </a:ext>
            </a:extLst>
          </p:cNvPr>
          <p:cNvSpPr txBox="1"/>
          <p:nvPr/>
        </p:nvSpPr>
        <p:spPr>
          <a:xfrm>
            <a:off x="2862166" y="1704783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Rép</a:t>
            </a:r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3 :</a:t>
            </a:r>
            <a:endParaRPr lang="fr-FR" sz="4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C964846-28D9-7086-6215-854FC209D4F5}"/>
              </a:ext>
            </a:extLst>
          </p:cNvPr>
          <p:cNvSpPr txBox="1"/>
          <p:nvPr/>
        </p:nvSpPr>
        <p:spPr>
          <a:xfrm>
            <a:off x="2082670" y="3297638"/>
            <a:ext cx="80266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à un détail vestimentaire</a:t>
            </a:r>
            <a:endParaRPr lang="fr-FR" sz="44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84AF438-A52F-C73A-DE48-04117EAB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40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554894-E435-654D-870F-725D5AC6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111056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ut/>
      </p:transition>
    </mc:Choice>
    <mc:Fallback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F7C0BDC-C150-A0D3-75CF-79C67621EA16}"/>
              </a:ext>
            </a:extLst>
          </p:cNvPr>
          <p:cNvSpPr txBox="1"/>
          <p:nvPr/>
        </p:nvSpPr>
        <p:spPr>
          <a:xfrm>
            <a:off x="2111049" y="1860225"/>
            <a:ext cx="840843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Que signifie ATM ?</a:t>
            </a:r>
          </a:p>
          <a:p>
            <a:pPr algn="ctr">
              <a:spcAft>
                <a:spcPts val="0"/>
              </a:spcAft>
            </a:pPr>
            <a:endParaRPr lang="fr-FR" sz="4400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>
              <a:spcAft>
                <a:spcPts val="0"/>
              </a:spcAft>
            </a:pPr>
            <a:endParaRPr lang="fr-FR" sz="44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4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-</a:t>
            </a: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Asynchronous</a:t>
            </a: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Transfer Mode 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-2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Automatic</a:t>
            </a: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Teller Machine</a:t>
            </a:r>
          </a:p>
          <a:p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-3 A Tous, Merci</a:t>
            </a:r>
          </a:p>
          <a:p>
            <a:pPr>
              <a:spcAft>
                <a:spcPts val="0"/>
              </a:spcAft>
            </a:pPr>
            <a:endParaRPr lang="fr-FR" sz="4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FA5EAF0-EE26-7F35-83AD-0F4E02EE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41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1136516-8718-48B3-8BDE-22B5D898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9572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F7C0BDC-C150-A0D3-75CF-79C67621EA16}"/>
              </a:ext>
            </a:extLst>
          </p:cNvPr>
          <p:cNvSpPr txBox="1"/>
          <p:nvPr/>
        </p:nvSpPr>
        <p:spPr>
          <a:xfrm>
            <a:off x="2111049" y="1860225"/>
            <a:ext cx="840843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Que signifie ATM ?</a:t>
            </a:r>
          </a:p>
          <a:p>
            <a:pPr algn="ctr">
              <a:spcAft>
                <a:spcPts val="0"/>
              </a:spcAft>
            </a:pPr>
            <a:endParaRPr lang="fr-FR" sz="4400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>
              <a:spcAft>
                <a:spcPts val="0"/>
              </a:spcAft>
            </a:pPr>
            <a:endParaRPr lang="fr-FR" sz="44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fr-FR" sz="44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-</a:t>
            </a: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Asynchronous</a:t>
            </a: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Transfer Mode </a:t>
            </a:r>
          </a:p>
          <a:p>
            <a:pPr>
              <a:spcAft>
                <a:spcPts val="0"/>
              </a:spcAft>
            </a:pP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-2 </a:t>
            </a:r>
            <a:r>
              <a:rPr lang="fr-FR" sz="4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Automatic</a:t>
            </a: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Teller Machine</a:t>
            </a:r>
          </a:p>
          <a:p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-3 A Tous, Merci</a:t>
            </a:r>
          </a:p>
          <a:p>
            <a:pPr>
              <a:spcAft>
                <a:spcPts val="0"/>
              </a:spcAft>
            </a:pPr>
            <a:endParaRPr lang="fr-FR" sz="4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5CABF9A-BB2D-0409-81D9-3965DA18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42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10BFD4-6A8E-CD60-4E54-1D3313CA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274995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drumroll.wav"/>
          </p:stSnd>
        </p:sndAc>
      </p:transition>
    </mc:Choice>
    <mc:Fallback xmlns="">
      <p:transition>
        <p:sndAc>
          <p:stSnd>
            <p:snd r:embed="rId3" name="drumroll.wav"/>
          </p:stSnd>
        </p:sndAc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0DDEEDC5-3F45-5DD4-B5FD-659A7F898E80}"/>
              </a:ext>
            </a:extLst>
          </p:cNvPr>
          <p:cNvSpPr txBox="1"/>
          <p:nvPr/>
        </p:nvSpPr>
        <p:spPr>
          <a:xfrm>
            <a:off x="2936810" y="2031355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Rep1 &amp; 2 :</a:t>
            </a:r>
            <a:endParaRPr lang="fr-FR" sz="4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1453331-EBDD-AC9A-F95E-7884EA58BBD0}"/>
              </a:ext>
            </a:extLst>
          </p:cNvPr>
          <p:cNvSpPr txBox="1"/>
          <p:nvPr/>
        </p:nvSpPr>
        <p:spPr>
          <a:xfrm>
            <a:off x="2740866" y="3645550"/>
            <a:ext cx="74668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Asynchronus</a:t>
            </a:r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Transfer Mode</a:t>
            </a:r>
          </a:p>
          <a:p>
            <a:pPr algn="ctr"/>
            <a:r>
              <a:rPr lang="fr-FR" sz="44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Automatic</a:t>
            </a:r>
            <a:r>
              <a:rPr lang="fr-FR" sz="4400" dirty="0">
                <a:latin typeface="Times New Roman" panose="02020603050405020304" pitchFamily="18" charset="0"/>
                <a:ea typeface="MS Mincho" panose="02020609040205080304" pitchFamily="49" charset="-128"/>
              </a:rPr>
              <a:t> Teller Machine</a:t>
            </a:r>
            <a:endParaRPr lang="fr-FR" sz="44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6FC426E-58A9-5DF8-ADB7-1E9F5B0C9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43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28F14D-7883-CAA4-A4A9-96B70773A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74239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CA6FD1-E745-44C1-11C2-6A47A9F5EE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 Tous Merci !!!</a:t>
            </a:r>
            <a:br>
              <a:rPr lang="fr-FR" dirty="0"/>
            </a:br>
            <a:br>
              <a:rPr lang="fr-FR" dirty="0"/>
            </a:br>
            <a:r>
              <a:rPr lang="fr-FR" sz="7200" dirty="0"/>
              <a:t>End of quizz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C50F2B-19C6-572A-3574-9F81412487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360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  <p:sndAc>
          <p:stSnd>
            <p:snd r:embed="rId2" name="applause.wav"/>
          </p:stSnd>
        </p:sndAc>
      </p:transition>
    </mc:Choice>
    <mc:Fallback>
      <p:transition spd="slow">
        <p:randomBar dir="vert"/>
        <p:sndAc>
          <p:stSnd>
            <p:snd r:embed="rId2" name="applaus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CA1F46C-6320-3056-C1E3-DBA9272AEBA0}"/>
              </a:ext>
            </a:extLst>
          </p:cNvPr>
          <p:cNvSpPr txBox="1"/>
          <p:nvPr/>
        </p:nvSpPr>
        <p:spPr>
          <a:xfrm>
            <a:off x="1119674" y="1233301"/>
            <a:ext cx="101408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Quel clavier avait le premier Minitel ?</a:t>
            </a:r>
          </a:p>
          <a:p>
            <a:endParaRPr lang="fr-FR" sz="48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fr-FR" sz="4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-1 un clavier AZERTY</a:t>
            </a:r>
          </a:p>
          <a:p>
            <a:r>
              <a:rPr lang="fr-FR" sz="4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-2 un clavier QWERTY</a:t>
            </a:r>
          </a:p>
          <a:p>
            <a:r>
              <a:rPr lang="fr-FR" sz="4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-3 un clavier ABCDEF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3137494-A1E6-9B37-4725-4C09E6F1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5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AC5F3D5-73F1-F6E7-9A8E-90BD3CB7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4204796666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CA1F46C-6320-3056-C1E3-DBA9272AEBA0}"/>
              </a:ext>
            </a:extLst>
          </p:cNvPr>
          <p:cNvSpPr txBox="1"/>
          <p:nvPr/>
        </p:nvSpPr>
        <p:spPr>
          <a:xfrm>
            <a:off x="1119674" y="1233301"/>
            <a:ext cx="101408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Quel clavier avait le premier Minitel ?</a:t>
            </a:r>
          </a:p>
          <a:p>
            <a:endParaRPr lang="fr-FR" sz="48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fr-FR" sz="4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-1 un clavier AZERTY</a:t>
            </a:r>
          </a:p>
          <a:p>
            <a:r>
              <a:rPr lang="fr-FR" sz="4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-2 un clavier QWERTY</a:t>
            </a:r>
          </a:p>
          <a:p>
            <a:r>
              <a:rPr lang="fr-FR" sz="4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-3 un clavier ABCDEF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66130FA-EABA-8DA4-5281-DF52E6C1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6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5954BF-7CDC-5FEC-0CDD-3DF2A1CC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108260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3" name="drumroll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D43AAB1-5775-7A63-BC21-7E5EDC40E3D3}"/>
              </a:ext>
            </a:extLst>
          </p:cNvPr>
          <p:cNvSpPr txBox="1"/>
          <p:nvPr/>
        </p:nvSpPr>
        <p:spPr>
          <a:xfrm>
            <a:off x="912845" y="2875002"/>
            <a:ext cx="100412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600" dirty="0" err="1">
                <a:latin typeface="Times New Roman" panose="02020603050405020304" pitchFamily="18" charset="0"/>
                <a:ea typeface="MS Mincho" panose="02020609040205080304" pitchFamily="49" charset="-128"/>
              </a:rPr>
              <a:t>Rép</a:t>
            </a:r>
            <a:r>
              <a:rPr lang="fr-FR" sz="6600" dirty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fr-FR" sz="6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  :  un clavier ABCDEF</a:t>
            </a:r>
            <a:endParaRPr lang="fr-FR" sz="66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4FD6F39-DC4C-248F-0E8F-DECC1589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7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F6A3DC-66F1-0884-4F80-88B44C266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82298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BF61CD7-6236-C9F0-C079-8C78D91959A2}"/>
              </a:ext>
            </a:extLst>
          </p:cNvPr>
          <p:cNvSpPr txBox="1"/>
          <p:nvPr/>
        </p:nvSpPr>
        <p:spPr>
          <a:xfrm>
            <a:off x="942392" y="1494558"/>
            <a:ext cx="933838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	SIRENE est un projet régional :</a:t>
            </a:r>
          </a:p>
          <a:p>
            <a:endParaRPr lang="fr-FR" sz="44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-1 avec la ville de Rennes ?</a:t>
            </a:r>
          </a:p>
          <a:p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-2 avec la chambre d'agriculture ?</a:t>
            </a:r>
          </a:p>
          <a:p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-3 avec le centre hospitalier de Rennes 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2DF1789-3119-DD43-CF21-B564F56B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8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A0EC3F-A18D-DF82-8DC9-D13886B1D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237839694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DBF61CD7-6236-C9F0-C079-8C78D91959A2}"/>
              </a:ext>
            </a:extLst>
          </p:cNvPr>
          <p:cNvSpPr txBox="1"/>
          <p:nvPr/>
        </p:nvSpPr>
        <p:spPr>
          <a:xfrm>
            <a:off x="942392" y="1494558"/>
            <a:ext cx="933838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	SIRENE est un projet régional :</a:t>
            </a:r>
          </a:p>
          <a:p>
            <a:endParaRPr lang="fr-FR" sz="44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-1 avec la ville de Rennes ?</a:t>
            </a:r>
          </a:p>
          <a:p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-2 avec la chambre d'agriculture ?</a:t>
            </a:r>
          </a:p>
          <a:p>
            <a:r>
              <a:rPr lang="fr-FR" sz="4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-3 avec le centre hospitalier de Rennes 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2DF1789-3119-DD43-CF21-B564F56B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844951-7827-47D4-8276-7DDE1FA7D85A}" type="slidenum">
              <a:rPr lang="fr-FR" noProof="0" smtClean="0"/>
              <a:t>9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A0EC3F-A18D-DF82-8DC9-D13886B1D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quizz 50 ans CCETT</a:t>
            </a:r>
          </a:p>
        </p:txBody>
      </p:sp>
    </p:spTree>
    <p:extLst>
      <p:ext uri="{BB962C8B-B14F-4D97-AF65-F5344CB8AC3E}">
        <p14:creationId xmlns:p14="http://schemas.microsoft.com/office/powerpoint/2010/main" val="70119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drumroll.wav"/>
          </p:stSnd>
        </p:sndAc>
      </p:transition>
    </mc:Choice>
    <mc:Fallback>
      <p:transition>
        <p:sndAc>
          <p:stSnd>
            <p:snd r:embed="rId2" name="drumroll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1756642_TF00537603_Win32" id="{48F5AD54-D9BE-47A5-9A26-1E33B0F691F6}" vid="{61D0192D-7D5A-494E-83CB-2D66521CDEA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AFE2A1-77F8-441E-9B9F-DD61C354F4F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CF4B188-9E41-4609-81DC-EA2587D009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052644-F409-493B-8E91-969D43897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{6554570C-5896-4504-A87D-F2CB828D301B}tf00537603_win32</Template>
  <TotalTime>0</TotalTime>
  <Words>1220</Words>
  <Application>Microsoft Office PowerPoint</Application>
  <PresentationFormat>Grand écran</PresentationFormat>
  <Paragraphs>270</Paragraphs>
  <Slides>44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1" baseType="lpstr">
      <vt:lpstr>Arial</vt:lpstr>
      <vt:lpstr>Avenir Next LT Pro</vt:lpstr>
      <vt:lpstr>Calibri</vt:lpstr>
      <vt:lpstr>Sabon Next LT</vt:lpstr>
      <vt:lpstr>Times New Roman</vt:lpstr>
      <vt:lpstr>Wingdings</vt:lpstr>
      <vt:lpstr>LuminousVTI</vt:lpstr>
      <vt:lpstr>Quizz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 Tous Merci !!!  End of quizz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Quizz</dc:title>
  <dc:creator>Alain POIGNET</dc:creator>
  <cp:lastModifiedBy>Alain POIGNET</cp:lastModifiedBy>
  <cp:revision>43</cp:revision>
  <dcterms:created xsi:type="dcterms:W3CDTF">2022-10-14T08:09:02Z</dcterms:created>
  <dcterms:modified xsi:type="dcterms:W3CDTF">2022-10-15T14:39:32Z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